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4"/>
  </p:sldMasterIdLst>
  <p:notesMasterIdLst>
    <p:notesMasterId r:id="rId78"/>
  </p:notesMasterIdLst>
  <p:handoutMasterIdLst>
    <p:handoutMasterId r:id="rId79"/>
  </p:handoutMasterIdLst>
  <p:sldIdLst>
    <p:sldId id="256" r:id="rId5"/>
    <p:sldId id="266" r:id="rId6"/>
    <p:sldId id="1298" r:id="rId7"/>
    <p:sldId id="1269" r:id="rId8"/>
    <p:sldId id="276" r:id="rId9"/>
    <p:sldId id="1270" r:id="rId10"/>
    <p:sldId id="1272" r:id="rId11"/>
    <p:sldId id="1273" r:id="rId12"/>
    <p:sldId id="1278" r:id="rId13"/>
    <p:sldId id="1274" r:id="rId14"/>
    <p:sldId id="1275" r:id="rId15"/>
    <p:sldId id="1276" r:id="rId16"/>
    <p:sldId id="1277" r:id="rId17"/>
    <p:sldId id="1279" r:id="rId18"/>
    <p:sldId id="1280" r:id="rId19"/>
    <p:sldId id="1281" r:id="rId20"/>
    <p:sldId id="1271" r:id="rId21"/>
    <p:sldId id="1282" r:id="rId22"/>
    <p:sldId id="1283" r:id="rId23"/>
    <p:sldId id="1284" r:id="rId24"/>
    <p:sldId id="1285" r:id="rId25"/>
    <p:sldId id="1286" r:id="rId26"/>
    <p:sldId id="1296" r:id="rId27"/>
    <p:sldId id="1287" r:id="rId28"/>
    <p:sldId id="1288" r:id="rId29"/>
    <p:sldId id="1289" r:id="rId30"/>
    <p:sldId id="1290" r:id="rId31"/>
    <p:sldId id="1291" r:id="rId32"/>
    <p:sldId id="1292" r:id="rId33"/>
    <p:sldId id="1293" r:id="rId34"/>
    <p:sldId id="1294" r:id="rId35"/>
    <p:sldId id="1295" r:id="rId36"/>
    <p:sldId id="1297" r:id="rId37"/>
    <p:sldId id="277" r:id="rId38"/>
    <p:sldId id="278" r:id="rId39"/>
    <p:sldId id="328" r:id="rId40"/>
    <p:sldId id="279" r:id="rId41"/>
    <p:sldId id="280" r:id="rId42"/>
    <p:sldId id="485" r:id="rId43"/>
    <p:sldId id="486" r:id="rId44"/>
    <p:sldId id="487" r:id="rId45"/>
    <p:sldId id="488" r:id="rId46"/>
    <p:sldId id="489" r:id="rId47"/>
    <p:sldId id="494" r:id="rId48"/>
    <p:sldId id="495" r:id="rId49"/>
    <p:sldId id="496" r:id="rId50"/>
    <p:sldId id="497" r:id="rId51"/>
    <p:sldId id="565" r:id="rId52"/>
    <p:sldId id="312" r:id="rId53"/>
    <p:sldId id="313" r:id="rId54"/>
    <p:sldId id="491" r:id="rId55"/>
    <p:sldId id="493" r:id="rId56"/>
    <p:sldId id="500" r:id="rId57"/>
    <p:sldId id="566" r:id="rId58"/>
    <p:sldId id="502" r:id="rId59"/>
    <p:sldId id="564" r:id="rId60"/>
    <p:sldId id="567" r:id="rId61"/>
    <p:sldId id="506" r:id="rId62"/>
    <p:sldId id="507" r:id="rId63"/>
    <p:sldId id="508" r:id="rId64"/>
    <p:sldId id="569" r:id="rId65"/>
    <p:sldId id="568" r:id="rId66"/>
    <p:sldId id="426" r:id="rId67"/>
    <p:sldId id="428" r:id="rId68"/>
    <p:sldId id="429" r:id="rId69"/>
    <p:sldId id="526" r:id="rId70"/>
    <p:sldId id="1309" r:id="rId71"/>
    <p:sldId id="281" r:id="rId72"/>
    <p:sldId id="282" r:id="rId73"/>
    <p:sldId id="1308" r:id="rId74"/>
    <p:sldId id="283" r:id="rId75"/>
    <p:sldId id="284" r:id="rId76"/>
    <p:sldId id="265" r:id="rId77"/>
  </p:sldIdLst>
  <p:sldSz cx="9144000" cy="5143500" type="screen16x9"/>
  <p:notesSz cx="6797675" cy="9928225"/>
  <p:defaultTextStyle>
    <a:defPPr>
      <a:defRPr lang="nl-NL"/>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jden, Peter van der" initials="Wd" lastIdx="1" clrIdx="0">
    <p:extLst>
      <p:ext uri="{19B8F6BF-5375-455C-9EA6-DF929625EA0E}">
        <p15:presenceInfo xmlns:p15="http://schemas.microsoft.com/office/powerpoint/2012/main" userId="S0037FFE8227B26D@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DBA"/>
    <a:srgbClr val="2311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ijl, thema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1" autoAdjust="0"/>
    <p:restoredTop sz="91159" autoAdjust="0"/>
  </p:normalViewPr>
  <p:slideViewPr>
    <p:cSldViewPr snapToGrid="0">
      <p:cViewPr varScale="1">
        <p:scale>
          <a:sx n="104" d="100"/>
          <a:sy n="104" d="100"/>
        </p:scale>
        <p:origin x="619" y="86"/>
      </p:cViewPr>
      <p:guideLst>
        <p:guide orient="horz" pos="1620"/>
        <p:guide pos="2880"/>
      </p:guideLst>
    </p:cSldViewPr>
  </p:slideViewPr>
  <p:notesTextViewPr>
    <p:cViewPr>
      <p:scale>
        <a:sx n="100" d="100"/>
        <a:sy n="100" d="100"/>
      </p:scale>
      <p:origin x="0" y="0"/>
    </p:cViewPr>
  </p:notesTextViewPr>
  <p:notesViewPr>
    <p:cSldViewPr snapToGrid="0">
      <p:cViewPr varScale="1">
        <p:scale>
          <a:sx n="115" d="100"/>
          <a:sy n="115" d="100"/>
        </p:scale>
        <p:origin x="5176"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CE224C0-411E-4EEB-BDAD-3AEC876A4CFC}" type="datetime1">
              <a:rPr lang="nl-NL" altLang="sk-SK"/>
              <a:pPr/>
              <a:t>21-8-2024</a:t>
            </a:fld>
            <a:endParaRPr lang="nl-NL" altLang="sk-SK"/>
          </a:p>
        </p:txBody>
      </p:sp>
      <p:sp>
        <p:nvSpPr>
          <p:cNvPr id="4" name="Tijdelijke aanduiding voor voettekst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8161E0C-1A41-4FA2-A463-61F733334628}" type="slidenum">
              <a:rPr lang="nl-NL" altLang="sk-SK"/>
              <a:pPr/>
              <a:t>‹nr.›</a:t>
            </a:fld>
            <a:endParaRPr lang="nl-NL" altLang="sk-SK"/>
          </a:p>
        </p:txBody>
      </p:sp>
    </p:spTree>
    <p:extLst>
      <p:ext uri="{BB962C8B-B14F-4D97-AF65-F5344CB8AC3E}">
        <p14:creationId xmlns:p14="http://schemas.microsoft.com/office/powerpoint/2010/main" val="41195265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A4D05BA-4837-4EBD-AF46-D8BC8F895E62}" type="datetime1">
              <a:rPr lang="nl-NL" altLang="sk-SK"/>
              <a:pPr/>
              <a:t>21-8-2024</a:t>
            </a:fld>
            <a:endParaRPr lang="nl-NL" altLang="sk-SK"/>
          </a:p>
        </p:txBody>
      </p:sp>
      <p:sp>
        <p:nvSpPr>
          <p:cNvPr id="4" name="Tijdelijke aanduiding voor dia-afbeelding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2F6A340-D78A-45AC-AA6D-965B59E8BDC8}" type="slidenum">
              <a:rPr lang="nl-NL" altLang="sk-SK"/>
              <a:pPr/>
              <a:t>‹nr.›</a:t>
            </a:fld>
            <a:endParaRPr lang="nl-NL" altLang="sk-SK"/>
          </a:p>
        </p:txBody>
      </p:sp>
    </p:spTree>
    <p:extLst>
      <p:ext uri="{BB962C8B-B14F-4D97-AF65-F5344CB8AC3E}">
        <p14:creationId xmlns:p14="http://schemas.microsoft.com/office/powerpoint/2010/main" val="258121335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92075" y="746125"/>
            <a:ext cx="6626225" cy="3727450"/>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Vandaag</a:t>
            </a:r>
            <a:r>
              <a:rPr lang="en-US" dirty="0"/>
              <a:t> </a:t>
            </a:r>
            <a:r>
              <a:rPr lang="en-US" dirty="0" err="1"/>
              <a:t>ligt</a:t>
            </a:r>
            <a:r>
              <a:rPr lang="en-US" dirty="0"/>
              <a:t> de </a:t>
            </a:r>
            <a:r>
              <a:rPr lang="en-US" dirty="0" err="1"/>
              <a:t>nadruk</a:t>
            </a:r>
            <a:r>
              <a:rPr lang="en-US" dirty="0"/>
              <a:t> op review &amp; </a:t>
            </a:r>
            <a:r>
              <a:rPr lang="en-US" dirty="0" smtClean="0"/>
              <a:t>analyze. </a:t>
            </a:r>
            <a:r>
              <a:rPr lang="en-US" dirty="0"/>
              <a:t>Review is </a:t>
            </a:r>
            <a:r>
              <a:rPr lang="en-US" dirty="0" err="1"/>
              <a:t>een</a:t>
            </a:r>
            <a:r>
              <a:rPr lang="en-US" dirty="0"/>
              <a:t> </a:t>
            </a:r>
            <a:r>
              <a:rPr lang="en-US" dirty="0" err="1"/>
              <a:t>proces</a:t>
            </a:r>
            <a:r>
              <a:rPr lang="en-US" dirty="0"/>
              <a:t> </a:t>
            </a:r>
            <a:r>
              <a:rPr lang="en-US" dirty="0" err="1"/>
              <a:t>waarbij</a:t>
            </a:r>
            <a:r>
              <a:rPr lang="en-US" dirty="0"/>
              <a:t> </a:t>
            </a:r>
            <a:r>
              <a:rPr lang="en-US" dirty="0" err="1"/>
              <a:t>één</a:t>
            </a:r>
            <a:r>
              <a:rPr lang="en-US" dirty="0"/>
              <a:t> of </a:t>
            </a:r>
            <a:r>
              <a:rPr lang="en-US" dirty="0" err="1"/>
              <a:t>meerdere</a:t>
            </a:r>
            <a:r>
              <a:rPr lang="en-US" dirty="0"/>
              <a:t> </a:t>
            </a:r>
            <a:r>
              <a:rPr lang="en-US" dirty="0" err="1"/>
              <a:t>onderzoekers</a:t>
            </a:r>
            <a:r>
              <a:rPr lang="en-US" dirty="0"/>
              <a:t> </a:t>
            </a:r>
            <a:r>
              <a:rPr lang="en-US" dirty="0" err="1"/>
              <a:t>een</a:t>
            </a:r>
            <a:r>
              <a:rPr lang="en-US" dirty="0"/>
              <a:t> </a:t>
            </a:r>
            <a:r>
              <a:rPr lang="en-US" dirty="0" err="1"/>
              <a:t>verzameling</a:t>
            </a:r>
            <a:r>
              <a:rPr lang="en-US" dirty="0"/>
              <a:t> </a:t>
            </a:r>
            <a:r>
              <a:rPr lang="en-US" dirty="0" err="1"/>
              <a:t>geselecteerde</a:t>
            </a:r>
            <a:r>
              <a:rPr lang="en-US" dirty="0"/>
              <a:t> emails </a:t>
            </a:r>
            <a:r>
              <a:rPr lang="en-US" dirty="0" err="1"/>
              <a:t>en</a:t>
            </a:r>
            <a:r>
              <a:rPr lang="en-US" dirty="0"/>
              <a:t> </a:t>
            </a:r>
            <a:r>
              <a:rPr lang="en-US" dirty="0" err="1"/>
              <a:t>documenten</a:t>
            </a:r>
            <a:r>
              <a:rPr lang="en-US" dirty="0"/>
              <a:t> </a:t>
            </a:r>
            <a:r>
              <a:rPr lang="en-US" dirty="0" err="1"/>
              <a:t>doorlezen</a:t>
            </a:r>
            <a:r>
              <a:rPr lang="en-US" dirty="0"/>
              <a:t> </a:t>
            </a:r>
            <a:r>
              <a:rPr lang="en-US" dirty="0" err="1"/>
              <a:t>en</a:t>
            </a:r>
            <a:r>
              <a:rPr lang="en-US" dirty="0"/>
              <a:t> </a:t>
            </a:r>
            <a:r>
              <a:rPr lang="en-US" dirty="0" err="1"/>
              <a:t>beoordelen</a:t>
            </a:r>
            <a:r>
              <a:rPr lang="en-US" dirty="0"/>
              <a:t> op </a:t>
            </a:r>
            <a:r>
              <a:rPr lang="en-US" dirty="0" err="1"/>
              <a:t>relevantie</a:t>
            </a:r>
            <a:r>
              <a:rPr lang="en-US" dirty="0"/>
              <a:t>. </a:t>
            </a:r>
            <a:r>
              <a:rPr lang="en-US" dirty="0" smtClean="0"/>
              <a:t>analyze </a:t>
            </a:r>
            <a:r>
              <a:rPr lang="en-US" dirty="0"/>
              <a:t>is het </a:t>
            </a:r>
            <a:r>
              <a:rPr lang="en-US" dirty="0" err="1"/>
              <a:t>proces</a:t>
            </a:r>
            <a:r>
              <a:rPr lang="en-US" dirty="0"/>
              <a:t> </a:t>
            </a:r>
            <a:r>
              <a:rPr lang="en-US" dirty="0" err="1"/>
              <a:t>waarbij</a:t>
            </a:r>
            <a:r>
              <a:rPr lang="en-US" dirty="0"/>
              <a:t> </a:t>
            </a:r>
            <a:r>
              <a:rPr lang="en-US" dirty="0" err="1"/>
              <a:t>verbanden</a:t>
            </a:r>
            <a:r>
              <a:rPr lang="en-US" dirty="0"/>
              <a:t> </a:t>
            </a:r>
            <a:r>
              <a:rPr lang="en-US" dirty="0" err="1"/>
              <a:t>worden</a:t>
            </a:r>
            <a:r>
              <a:rPr lang="en-US" dirty="0"/>
              <a:t> </a:t>
            </a:r>
            <a:r>
              <a:rPr lang="en-US" dirty="0" err="1"/>
              <a:t>gelegd</a:t>
            </a:r>
            <a:r>
              <a:rPr lang="en-US" dirty="0"/>
              <a:t> </a:t>
            </a:r>
            <a:r>
              <a:rPr lang="en-US" dirty="0" err="1"/>
              <a:t>en</a:t>
            </a:r>
            <a:r>
              <a:rPr lang="en-US" dirty="0"/>
              <a:t> de </a:t>
            </a:r>
            <a:r>
              <a:rPr lang="en-US" dirty="0" err="1"/>
              <a:t>inhoud</a:t>
            </a:r>
            <a:r>
              <a:rPr lang="en-US" dirty="0"/>
              <a:t> van de relevant </a:t>
            </a:r>
            <a:r>
              <a:rPr lang="en-US" dirty="0" err="1"/>
              <a:t>bestanden</a:t>
            </a:r>
            <a:r>
              <a:rPr lang="en-US" dirty="0"/>
              <a:t> </a:t>
            </a:r>
            <a:r>
              <a:rPr lang="en-US" dirty="0" err="1"/>
              <a:t>wordt</a:t>
            </a:r>
            <a:r>
              <a:rPr lang="en-US" dirty="0"/>
              <a:t> </a:t>
            </a:r>
            <a:r>
              <a:rPr lang="en-US" dirty="0" err="1"/>
              <a:t>geinterpreteerd</a:t>
            </a:r>
            <a:r>
              <a:rPr lang="en-US" dirty="0"/>
              <a:t> in de context van het </a:t>
            </a:r>
            <a:r>
              <a:rPr lang="en-US" dirty="0" err="1"/>
              <a:t>onderzoek</a:t>
            </a:r>
            <a:r>
              <a:rPr lang="en-US" dirty="0"/>
              <a:t>. </a:t>
            </a:r>
            <a:r>
              <a:rPr lang="en-US" dirty="0" err="1"/>
              <a:t>Bijvoorbeeld</a:t>
            </a:r>
            <a:r>
              <a:rPr lang="en-US" dirty="0"/>
              <a:t> om </a:t>
            </a:r>
            <a:r>
              <a:rPr lang="en-US" dirty="0" err="1"/>
              <a:t>een</a:t>
            </a:r>
            <a:r>
              <a:rPr lang="en-US" dirty="0"/>
              <a:t> </a:t>
            </a:r>
            <a:r>
              <a:rPr lang="en-US" dirty="0" err="1"/>
              <a:t>bepaalde</a:t>
            </a:r>
            <a:r>
              <a:rPr lang="en-US" dirty="0"/>
              <a:t> </a:t>
            </a:r>
            <a:r>
              <a:rPr lang="en-US" dirty="0" err="1"/>
              <a:t>onderzoeksvraag</a:t>
            </a:r>
            <a:r>
              <a:rPr lang="en-US" dirty="0"/>
              <a:t> </a:t>
            </a:r>
            <a:r>
              <a:rPr lang="en-US" dirty="0" err="1"/>
              <a:t>te</a:t>
            </a:r>
            <a:r>
              <a:rPr lang="en-US" dirty="0"/>
              <a:t> </a:t>
            </a:r>
            <a:r>
              <a:rPr lang="en-US" dirty="0" err="1"/>
              <a:t>beantwoorden</a:t>
            </a:r>
            <a:r>
              <a:rPr lang="en-US" dirty="0"/>
              <a:t>. </a:t>
            </a:r>
            <a:r>
              <a:rPr lang="en-US" dirty="0" smtClean="0"/>
              <a:t>analyze </a:t>
            </a:r>
            <a:r>
              <a:rPr lang="en-US" dirty="0" err="1"/>
              <a:t>kan</a:t>
            </a:r>
            <a:r>
              <a:rPr lang="en-US" dirty="0"/>
              <a:t> </a:t>
            </a:r>
            <a:r>
              <a:rPr lang="en-US" dirty="0" err="1"/>
              <a:t>ook</a:t>
            </a:r>
            <a:r>
              <a:rPr lang="en-US" dirty="0"/>
              <a:t> </a:t>
            </a:r>
            <a:r>
              <a:rPr lang="en-US" dirty="0" err="1"/>
              <a:t>aanleiding</a:t>
            </a:r>
            <a:r>
              <a:rPr lang="en-US" dirty="0"/>
              <a:t> </a:t>
            </a:r>
            <a:r>
              <a:rPr lang="en-US" dirty="0" err="1"/>
              <a:t>geven</a:t>
            </a:r>
            <a:r>
              <a:rPr lang="en-US" dirty="0"/>
              <a:t> tot </a:t>
            </a:r>
            <a:r>
              <a:rPr lang="en-US" dirty="0" err="1"/>
              <a:t>bijstelling</a:t>
            </a:r>
            <a:r>
              <a:rPr lang="en-US" dirty="0"/>
              <a:t> van de </a:t>
            </a:r>
            <a:r>
              <a:rPr lang="en-US" dirty="0" err="1"/>
              <a:t>indentificatie</a:t>
            </a:r>
            <a:r>
              <a:rPr lang="en-US" dirty="0"/>
              <a:t> </a:t>
            </a:r>
            <a:r>
              <a:rPr lang="en-US" dirty="0" err="1"/>
              <a:t>zodat</a:t>
            </a:r>
            <a:r>
              <a:rPr lang="en-US" dirty="0"/>
              <a:t> </a:t>
            </a:r>
            <a:r>
              <a:rPr lang="en-US" dirty="0" err="1"/>
              <a:t>mogelijk</a:t>
            </a:r>
            <a:r>
              <a:rPr lang="en-US" dirty="0"/>
              <a:t> </a:t>
            </a:r>
            <a:r>
              <a:rPr lang="en-US" dirty="0" err="1"/>
              <a:t>meer</a:t>
            </a:r>
            <a:r>
              <a:rPr lang="en-US" dirty="0"/>
              <a:t> data </a:t>
            </a:r>
            <a:r>
              <a:rPr lang="en-US" dirty="0" err="1"/>
              <a:t>verzameld</a:t>
            </a:r>
            <a:r>
              <a:rPr lang="en-US" dirty="0"/>
              <a:t> </a:t>
            </a:r>
            <a:r>
              <a:rPr lang="en-US" dirty="0" err="1"/>
              <a:t>moet</a:t>
            </a:r>
            <a:r>
              <a:rPr lang="en-US" dirty="0"/>
              <a:t> </a:t>
            </a:r>
            <a:r>
              <a:rPr lang="en-US" dirty="0" err="1"/>
              <a:t>worden</a:t>
            </a:r>
            <a:r>
              <a:rPr lang="en-US" dirty="0"/>
              <a:t>.</a:t>
            </a:r>
          </a:p>
        </p:txBody>
      </p:sp>
    </p:spTree>
    <p:extLst>
      <p:ext uri="{BB962C8B-B14F-4D97-AF65-F5344CB8AC3E}">
        <p14:creationId xmlns:p14="http://schemas.microsoft.com/office/powerpoint/2010/main" val="369757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In werkelijkheid zal het </a:t>
            </a:r>
            <a:r>
              <a:rPr lang="en-US" dirty="0" err="1"/>
              <a:t>resultaat</a:t>
            </a:r>
            <a:r>
              <a:rPr lang="en-US" dirty="0"/>
              <a:t> </a:t>
            </a:r>
            <a:r>
              <a:rPr lang="en-US" dirty="0" err="1"/>
              <a:t>er</a:t>
            </a:r>
            <a:r>
              <a:rPr lang="en-US" dirty="0"/>
              <a:t> </a:t>
            </a:r>
            <a:r>
              <a:rPr lang="en-US" dirty="0" err="1"/>
              <a:t>altijd</a:t>
            </a:r>
            <a:r>
              <a:rPr lang="en-US" dirty="0"/>
              <a:t> </a:t>
            </a:r>
            <a:r>
              <a:rPr lang="en-US" dirty="0" err="1"/>
              <a:t>tussen</a:t>
            </a:r>
            <a:r>
              <a:rPr lang="en-US" dirty="0"/>
              <a:t> in liggen. Naarmate je probeert de recall te verhogen zal het resultaat </a:t>
            </a:r>
            <a:r>
              <a:rPr lang="en-US" dirty="0" err="1"/>
              <a:t>waarschijnlijk</a:t>
            </a:r>
            <a:r>
              <a:rPr lang="en-US" dirty="0"/>
              <a:t> minder </a:t>
            </a:r>
            <a:r>
              <a:rPr lang="en-US" dirty="0" err="1"/>
              <a:t>precies</a:t>
            </a:r>
            <a:r>
              <a:rPr lang="en-US" dirty="0"/>
              <a:t> </a:t>
            </a:r>
            <a:r>
              <a:rPr lang="en-US" dirty="0" err="1"/>
              <a:t>worden</a:t>
            </a:r>
            <a:r>
              <a:rPr lang="en-US" dirty="0"/>
              <a:t>. Het </a:t>
            </a:r>
            <a:r>
              <a:rPr lang="en-US" dirty="0" err="1"/>
              <a:t>gevolg</a:t>
            </a:r>
            <a:r>
              <a:rPr lang="en-US" dirty="0"/>
              <a:t> van </a:t>
            </a:r>
            <a:r>
              <a:rPr lang="en-US" dirty="0" err="1"/>
              <a:t>een</a:t>
            </a:r>
            <a:r>
              <a:rPr lang="en-US" dirty="0"/>
              <a:t> </a:t>
            </a:r>
            <a:r>
              <a:rPr lang="en-US" dirty="0" err="1"/>
              <a:t>lage</a:t>
            </a:r>
            <a:r>
              <a:rPr lang="en-US" dirty="0"/>
              <a:t> </a:t>
            </a:r>
            <a:r>
              <a:rPr lang="en-US" dirty="0" err="1"/>
              <a:t>precisie</a:t>
            </a:r>
            <a:r>
              <a:rPr lang="en-US" dirty="0"/>
              <a:t> is </a:t>
            </a:r>
            <a:r>
              <a:rPr lang="en-US" dirty="0" err="1"/>
              <a:t>dat</a:t>
            </a:r>
            <a:r>
              <a:rPr lang="en-US" dirty="0"/>
              <a:t> </a:t>
            </a:r>
            <a:r>
              <a:rPr lang="en-US" dirty="0" err="1"/>
              <a:t>je</a:t>
            </a:r>
            <a:r>
              <a:rPr lang="en-US" dirty="0"/>
              <a:t> </a:t>
            </a:r>
            <a:r>
              <a:rPr lang="en-US" dirty="0" err="1"/>
              <a:t>veel</a:t>
            </a:r>
            <a:r>
              <a:rPr lang="en-US" dirty="0"/>
              <a:t> extra </a:t>
            </a:r>
            <a:r>
              <a:rPr lang="en-US" dirty="0" err="1"/>
              <a:t>werk</a:t>
            </a:r>
            <a:r>
              <a:rPr lang="en-US" dirty="0"/>
              <a:t> hebt </a:t>
            </a:r>
            <a:r>
              <a:rPr lang="en-US" dirty="0" err="1"/>
              <a:t>aan</a:t>
            </a:r>
            <a:r>
              <a:rPr lang="en-US" dirty="0"/>
              <a:t> het </a:t>
            </a:r>
            <a:r>
              <a:rPr lang="en-US" dirty="0" err="1"/>
              <a:t>doorlezen</a:t>
            </a:r>
            <a:r>
              <a:rPr lang="en-US" dirty="0"/>
              <a:t> van </a:t>
            </a:r>
            <a:r>
              <a:rPr lang="en-US" dirty="0" err="1"/>
              <a:t>niet</a:t>
            </a:r>
            <a:r>
              <a:rPr lang="en-US" dirty="0"/>
              <a:t> </a:t>
            </a:r>
            <a:r>
              <a:rPr lang="en-US" dirty="0" err="1"/>
              <a:t>relevante</a:t>
            </a:r>
            <a:r>
              <a:rPr lang="en-US" dirty="0"/>
              <a:t> </a:t>
            </a:r>
            <a:r>
              <a:rPr lang="en-US" dirty="0" err="1"/>
              <a:t>documenten</a:t>
            </a:r>
            <a:r>
              <a:rPr lang="en-US" dirty="0"/>
              <a:t> </a:t>
            </a:r>
            <a:r>
              <a:rPr lang="en-US" dirty="0" err="1"/>
              <a:t>en</a:t>
            </a:r>
            <a:r>
              <a:rPr lang="en-US" dirty="0"/>
              <a:t> emails.</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48</a:t>
            </a:fld>
            <a:endParaRPr lang="nl-NL"/>
          </a:p>
        </p:txBody>
      </p:sp>
    </p:spTree>
    <p:extLst>
      <p:ext uri="{BB962C8B-B14F-4D97-AF65-F5344CB8AC3E}">
        <p14:creationId xmlns:p14="http://schemas.microsoft.com/office/powerpoint/2010/main" val="292705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Booleaans</a:t>
            </a:r>
            <a:r>
              <a:rPr lang="en-US" dirty="0"/>
              <a:t> </a:t>
            </a:r>
            <a:r>
              <a:rPr lang="en-US" dirty="0" err="1"/>
              <a:t>zoeken</a:t>
            </a:r>
            <a:r>
              <a:rPr lang="en-US" dirty="0"/>
              <a:t> is het </a:t>
            </a:r>
            <a:r>
              <a:rPr lang="en-US" dirty="0" err="1"/>
              <a:t>meest</a:t>
            </a:r>
            <a:r>
              <a:rPr lang="en-US" dirty="0"/>
              <a:t> </a:t>
            </a:r>
            <a:r>
              <a:rPr lang="en-US" dirty="0" err="1"/>
              <a:t>bekend</a:t>
            </a:r>
            <a:r>
              <a:rPr lang="en-US" dirty="0"/>
              <a:t>. </a:t>
            </a:r>
            <a:r>
              <a:rPr lang="en-US" dirty="0" err="1"/>
              <a:t>Verschillende</a:t>
            </a:r>
            <a:r>
              <a:rPr lang="en-US" dirty="0"/>
              <a:t> </a:t>
            </a:r>
            <a:r>
              <a:rPr lang="en-US" dirty="0" err="1"/>
              <a:t>zoekwoorden</a:t>
            </a:r>
            <a:r>
              <a:rPr lang="en-US" dirty="0"/>
              <a:t> </a:t>
            </a:r>
            <a:r>
              <a:rPr lang="en-US" dirty="0" err="1"/>
              <a:t>kunne</a:t>
            </a:r>
            <a:r>
              <a:rPr lang="en-US" dirty="0"/>
              <a:t> </a:t>
            </a:r>
            <a:r>
              <a:rPr lang="en-US" dirty="0" err="1"/>
              <a:t>gecom</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51</a:t>
            </a:fld>
            <a:endParaRPr lang="nl-NL"/>
          </a:p>
        </p:txBody>
      </p:sp>
    </p:spTree>
    <p:extLst>
      <p:ext uri="{BB962C8B-B14F-4D97-AF65-F5344CB8AC3E}">
        <p14:creationId xmlns:p14="http://schemas.microsoft.com/office/powerpoint/2010/main" val="324679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52</a:t>
            </a:fld>
            <a:endParaRPr lang="nl-NL"/>
          </a:p>
        </p:txBody>
      </p:sp>
    </p:spTree>
    <p:extLst>
      <p:ext uri="{BB962C8B-B14F-4D97-AF65-F5344CB8AC3E}">
        <p14:creationId xmlns:p14="http://schemas.microsoft.com/office/powerpoint/2010/main" val="2667115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Zoeken</a:t>
            </a:r>
            <a:r>
              <a:rPr lang="en-US" dirty="0"/>
              <a:t> </a:t>
            </a:r>
            <a:r>
              <a:rPr lang="en-US" dirty="0" err="1"/>
              <a:t>vergt</a:t>
            </a:r>
            <a:r>
              <a:rPr lang="en-US" dirty="0"/>
              <a:t> </a:t>
            </a:r>
            <a:r>
              <a:rPr lang="en-US" dirty="0" err="1"/>
              <a:t>ervaring</a:t>
            </a:r>
            <a:r>
              <a:rPr lang="en-US" dirty="0"/>
              <a:t> </a:t>
            </a:r>
            <a:r>
              <a:rPr lang="en-US" dirty="0" err="1"/>
              <a:t>en</a:t>
            </a:r>
            <a:r>
              <a:rPr lang="en-US" dirty="0"/>
              <a:t> </a:t>
            </a:r>
            <a:r>
              <a:rPr lang="en-US" dirty="0" err="1"/>
              <a:t>handig</a:t>
            </a:r>
            <a:r>
              <a:rPr lang="en-US" dirty="0"/>
              <a:t> </a:t>
            </a:r>
            <a:r>
              <a:rPr lang="en-US" dirty="0" err="1"/>
              <a:t>zoeken</a:t>
            </a:r>
            <a:r>
              <a:rPr lang="en-US" dirty="0"/>
              <a:t> </a:t>
            </a:r>
            <a:r>
              <a:rPr lang="en-US" dirty="0" err="1"/>
              <a:t>kan</a:t>
            </a:r>
            <a:r>
              <a:rPr lang="en-US" dirty="0"/>
              <a:t> nog al </a:t>
            </a:r>
            <a:r>
              <a:rPr lang="en-US" dirty="0" err="1"/>
              <a:t>verschillen</a:t>
            </a:r>
            <a:r>
              <a:rPr lang="en-US" dirty="0"/>
              <a:t> per tool. We </a:t>
            </a:r>
            <a:r>
              <a:rPr lang="en-US" dirty="0" err="1"/>
              <a:t>zullen</a:t>
            </a:r>
            <a:r>
              <a:rPr lang="en-US" dirty="0"/>
              <a:t> </a:t>
            </a:r>
            <a:r>
              <a:rPr lang="en-US" dirty="0" err="1"/>
              <a:t>hier</a:t>
            </a:r>
            <a:r>
              <a:rPr lang="en-US" dirty="0"/>
              <a:t> </a:t>
            </a:r>
            <a:r>
              <a:rPr lang="en-US" dirty="0" err="1"/>
              <a:t>een</a:t>
            </a:r>
            <a:r>
              <a:rPr lang="en-US" dirty="0"/>
              <a:t> </a:t>
            </a:r>
            <a:r>
              <a:rPr lang="en-US" dirty="0" err="1"/>
              <a:t>simpele</a:t>
            </a:r>
            <a:r>
              <a:rPr lang="en-US" dirty="0"/>
              <a:t> </a:t>
            </a:r>
            <a:r>
              <a:rPr lang="en-US" dirty="0" err="1"/>
              <a:t>strategie</a:t>
            </a:r>
            <a:r>
              <a:rPr lang="en-US" dirty="0"/>
              <a:t> </a:t>
            </a:r>
            <a:r>
              <a:rPr lang="en-US" dirty="0" err="1"/>
              <a:t>uitleggen</a:t>
            </a:r>
            <a:r>
              <a:rPr lang="en-US" dirty="0"/>
              <a:t> die </a:t>
            </a:r>
            <a:r>
              <a:rPr lang="en-US" dirty="0" err="1"/>
              <a:t>meestal</a:t>
            </a:r>
            <a:r>
              <a:rPr lang="en-US" dirty="0"/>
              <a:t> </a:t>
            </a:r>
            <a:r>
              <a:rPr lang="en-US" dirty="0" err="1"/>
              <a:t>geschikt</a:t>
            </a:r>
            <a:r>
              <a:rPr lang="en-US" dirty="0"/>
              <a:t> is al </a:t>
            </a:r>
            <a:r>
              <a:rPr lang="en-US" dirty="0" err="1"/>
              <a:t>uitgangspunt</a:t>
            </a:r>
            <a:r>
              <a:rPr lang="en-US" dirty="0"/>
              <a:t>. </a:t>
            </a:r>
            <a:r>
              <a:rPr lang="en-US" dirty="0" err="1"/>
              <a:t>Stap</a:t>
            </a:r>
            <a:r>
              <a:rPr lang="en-US" dirty="0"/>
              <a:t> 1 is het </a:t>
            </a:r>
            <a:r>
              <a:rPr lang="en-US" dirty="0" err="1"/>
              <a:t>verhogen</a:t>
            </a:r>
            <a:r>
              <a:rPr lang="en-US" dirty="0"/>
              <a:t> van de recall. Het </a:t>
            </a:r>
            <a:r>
              <a:rPr lang="en-US" dirty="0" err="1"/>
              <a:t>uitbreiden</a:t>
            </a:r>
            <a:r>
              <a:rPr lang="en-US" dirty="0"/>
              <a:t> van de </a:t>
            </a:r>
            <a:r>
              <a:rPr lang="en-US" dirty="0" err="1"/>
              <a:t>zoekvraag</a:t>
            </a:r>
            <a:r>
              <a:rPr lang="en-US" dirty="0"/>
              <a:t> om </a:t>
            </a:r>
            <a:r>
              <a:rPr lang="en-US" dirty="0" err="1"/>
              <a:t>ervoor</a:t>
            </a:r>
            <a:r>
              <a:rPr lang="en-US" dirty="0"/>
              <a:t> </a:t>
            </a:r>
            <a:r>
              <a:rPr lang="en-US" dirty="0" err="1"/>
              <a:t>te</a:t>
            </a:r>
            <a:r>
              <a:rPr lang="en-US" dirty="0"/>
              <a:t> </a:t>
            </a:r>
            <a:r>
              <a:rPr lang="en-US" dirty="0" err="1"/>
              <a:t>zorgen</a:t>
            </a:r>
            <a:r>
              <a:rPr lang="en-US" dirty="0"/>
              <a:t> </a:t>
            </a:r>
            <a:r>
              <a:rPr lang="en-US" dirty="0" err="1"/>
              <a:t>dat</a:t>
            </a:r>
            <a:r>
              <a:rPr lang="en-US" dirty="0"/>
              <a:t> </a:t>
            </a:r>
            <a:r>
              <a:rPr lang="en-US" dirty="0" err="1"/>
              <a:t>je</a:t>
            </a:r>
            <a:r>
              <a:rPr lang="en-US" dirty="0"/>
              <a:t> </a:t>
            </a:r>
            <a:r>
              <a:rPr lang="en-US" dirty="0" err="1"/>
              <a:t>geen</a:t>
            </a:r>
            <a:r>
              <a:rPr lang="en-US" dirty="0"/>
              <a:t> </a:t>
            </a:r>
            <a:r>
              <a:rPr lang="en-US" dirty="0" err="1"/>
              <a:t>relevante</a:t>
            </a:r>
            <a:r>
              <a:rPr lang="en-US" dirty="0"/>
              <a:t> hits mist. Het </a:t>
            </a:r>
            <a:r>
              <a:rPr lang="en-US" dirty="0" err="1"/>
              <a:t>nadeel</a:t>
            </a:r>
            <a:r>
              <a:rPr lang="en-US" dirty="0"/>
              <a:t> van </a:t>
            </a:r>
            <a:r>
              <a:rPr lang="en-US" dirty="0" err="1"/>
              <a:t>deze</a:t>
            </a:r>
            <a:r>
              <a:rPr lang="en-US" dirty="0"/>
              <a:t> </a:t>
            </a:r>
            <a:r>
              <a:rPr lang="en-US" dirty="0" err="1"/>
              <a:t>stap</a:t>
            </a:r>
            <a:r>
              <a:rPr lang="en-US" dirty="0"/>
              <a:t> is </a:t>
            </a:r>
            <a:r>
              <a:rPr lang="en-US" dirty="0" err="1"/>
              <a:t>dat</a:t>
            </a:r>
            <a:r>
              <a:rPr lang="en-US" dirty="0"/>
              <a:t> de </a:t>
            </a:r>
            <a:r>
              <a:rPr lang="en-US" dirty="0" err="1"/>
              <a:t>precisie</a:t>
            </a:r>
            <a:r>
              <a:rPr lang="en-US" dirty="0"/>
              <a:t> </a:t>
            </a:r>
            <a:r>
              <a:rPr lang="en-US" dirty="0" err="1"/>
              <a:t>omlaag</a:t>
            </a:r>
            <a:r>
              <a:rPr lang="en-US" dirty="0"/>
              <a:t> </a:t>
            </a:r>
            <a:r>
              <a:rPr lang="en-US" dirty="0" err="1"/>
              <a:t>gaat</a:t>
            </a:r>
            <a:r>
              <a:rPr lang="en-US" dirty="0"/>
              <a:t>. </a:t>
            </a:r>
            <a:r>
              <a:rPr lang="en-US" dirty="0" err="1"/>
              <a:t>Daarom</a:t>
            </a:r>
            <a:r>
              <a:rPr lang="en-US" dirty="0"/>
              <a:t> is </a:t>
            </a:r>
            <a:r>
              <a:rPr lang="en-US" dirty="0" err="1"/>
              <a:t>stap</a:t>
            </a:r>
            <a:r>
              <a:rPr lang="en-US" dirty="0"/>
              <a:t> 2 </a:t>
            </a:r>
            <a:r>
              <a:rPr lang="en-US" dirty="0" err="1"/>
              <a:t>gericht</a:t>
            </a:r>
            <a:r>
              <a:rPr lang="en-US" dirty="0"/>
              <a:t> op het </a:t>
            </a:r>
            <a:r>
              <a:rPr lang="en-US" dirty="0" err="1"/>
              <a:t>verhogen</a:t>
            </a:r>
            <a:r>
              <a:rPr lang="en-US" dirty="0"/>
              <a:t> van de </a:t>
            </a:r>
            <a:r>
              <a:rPr lang="en-US" dirty="0" err="1"/>
              <a:t>precisies</a:t>
            </a:r>
            <a:r>
              <a:rPr lang="en-US" dirty="0"/>
              <a:t>. Hoe </a:t>
            </a:r>
            <a:r>
              <a:rPr lang="en-US" dirty="0" err="1"/>
              <a:t>kan</a:t>
            </a:r>
            <a:r>
              <a:rPr lang="en-US" dirty="0"/>
              <a:t> de </a:t>
            </a:r>
            <a:r>
              <a:rPr lang="en-US" dirty="0" err="1"/>
              <a:t>zoekvraag</a:t>
            </a:r>
            <a:r>
              <a:rPr lang="en-US" dirty="0"/>
              <a:t> </a:t>
            </a:r>
            <a:r>
              <a:rPr lang="en-US" dirty="0" err="1"/>
              <a:t>verfijnd</a:t>
            </a:r>
            <a:r>
              <a:rPr lang="en-US" dirty="0"/>
              <a:t> </a:t>
            </a:r>
            <a:r>
              <a:rPr lang="en-US" dirty="0" err="1"/>
              <a:t>worden</a:t>
            </a:r>
            <a:r>
              <a:rPr lang="en-US" dirty="0"/>
              <a:t> </a:t>
            </a:r>
            <a:r>
              <a:rPr lang="en-US" dirty="0" err="1"/>
              <a:t>zoals</a:t>
            </a:r>
            <a:r>
              <a:rPr lang="en-US" dirty="0"/>
              <a:t> we minder false positives </a:t>
            </a:r>
            <a:r>
              <a:rPr lang="en-US" dirty="0" err="1"/>
              <a:t>krijgen</a:t>
            </a:r>
            <a:r>
              <a:rPr lang="en-US" dirty="0"/>
              <a:t>. </a:t>
            </a:r>
            <a:r>
              <a:rPr lang="en-US" dirty="0" err="1"/>
              <a:t>Tenslotte</a:t>
            </a:r>
            <a:r>
              <a:rPr lang="en-US" dirty="0"/>
              <a:t> is het nog </a:t>
            </a:r>
            <a:r>
              <a:rPr lang="en-US" dirty="0" err="1"/>
              <a:t>handig</a:t>
            </a:r>
            <a:r>
              <a:rPr lang="en-US" dirty="0"/>
              <a:t> om </a:t>
            </a:r>
            <a:r>
              <a:rPr lang="en-US" dirty="0" err="1"/>
              <a:t>stap</a:t>
            </a:r>
            <a:r>
              <a:rPr lang="en-US" dirty="0"/>
              <a:t> 3 </a:t>
            </a:r>
            <a:r>
              <a:rPr lang="en-US" dirty="0" err="1"/>
              <a:t>te</a:t>
            </a:r>
            <a:r>
              <a:rPr lang="en-US" dirty="0"/>
              <a:t> </a:t>
            </a:r>
            <a:r>
              <a:rPr lang="en-US" dirty="0" err="1"/>
              <a:t>ontwikkelen</a:t>
            </a:r>
            <a:r>
              <a:rPr lang="en-US" dirty="0"/>
              <a:t>. Dat is ene strategie om beter om te gaan met </a:t>
            </a:r>
            <a:r>
              <a:rPr lang="en-US" dirty="0" err="1"/>
              <a:t>lage</a:t>
            </a:r>
            <a:r>
              <a:rPr lang="en-US" dirty="0"/>
              <a:t> </a:t>
            </a:r>
            <a:r>
              <a:rPr lang="en-US" dirty="0" err="1"/>
              <a:t>precisie</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53</a:t>
            </a:fld>
            <a:endParaRPr lang="nl-NL"/>
          </a:p>
        </p:txBody>
      </p:sp>
    </p:spTree>
    <p:extLst>
      <p:ext uri="{BB962C8B-B14F-4D97-AF65-F5344CB8AC3E}">
        <p14:creationId xmlns:p14="http://schemas.microsoft.com/office/powerpoint/2010/main" val="3550262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Zoeken</a:t>
            </a:r>
            <a:r>
              <a:rPr lang="en-US" dirty="0"/>
              <a:t> </a:t>
            </a:r>
            <a:r>
              <a:rPr lang="en-US" dirty="0" err="1"/>
              <a:t>vergt</a:t>
            </a:r>
            <a:r>
              <a:rPr lang="en-US" dirty="0"/>
              <a:t> </a:t>
            </a:r>
            <a:r>
              <a:rPr lang="en-US" dirty="0" err="1"/>
              <a:t>ervaring</a:t>
            </a:r>
            <a:r>
              <a:rPr lang="en-US" dirty="0"/>
              <a:t> </a:t>
            </a:r>
            <a:r>
              <a:rPr lang="en-US" dirty="0" err="1"/>
              <a:t>en</a:t>
            </a:r>
            <a:r>
              <a:rPr lang="en-US" dirty="0"/>
              <a:t> </a:t>
            </a:r>
            <a:r>
              <a:rPr lang="en-US" dirty="0" err="1"/>
              <a:t>handig</a:t>
            </a:r>
            <a:r>
              <a:rPr lang="en-US" dirty="0"/>
              <a:t> </a:t>
            </a:r>
            <a:r>
              <a:rPr lang="en-US" dirty="0" err="1"/>
              <a:t>zoeken</a:t>
            </a:r>
            <a:r>
              <a:rPr lang="en-US" dirty="0"/>
              <a:t> </a:t>
            </a:r>
            <a:r>
              <a:rPr lang="en-US" dirty="0" err="1"/>
              <a:t>kan</a:t>
            </a:r>
            <a:r>
              <a:rPr lang="en-US" dirty="0"/>
              <a:t> nog al </a:t>
            </a:r>
            <a:r>
              <a:rPr lang="en-US" dirty="0" err="1"/>
              <a:t>verschillen</a:t>
            </a:r>
            <a:r>
              <a:rPr lang="en-US" dirty="0"/>
              <a:t> per tool. We </a:t>
            </a:r>
            <a:r>
              <a:rPr lang="en-US" dirty="0" err="1"/>
              <a:t>zullen</a:t>
            </a:r>
            <a:r>
              <a:rPr lang="en-US" dirty="0"/>
              <a:t> </a:t>
            </a:r>
            <a:r>
              <a:rPr lang="en-US" dirty="0" err="1"/>
              <a:t>hier</a:t>
            </a:r>
            <a:r>
              <a:rPr lang="en-US" dirty="0"/>
              <a:t> </a:t>
            </a:r>
            <a:r>
              <a:rPr lang="en-US" dirty="0" err="1"/>
              <a:t>een</a:t>
            </a:r>
            <a:r>
              <a:rPr lang="en-US" dirty="0"/>
              <a:t> </a:t>
            </a:r>
            <a:r>
              <a:rPr lang="en-US" dirty="0" err="1"/>
              <a:t>simpele</a:t>
            </a:r>
            <a:r>
              <a:rPr lang="en-US" dirty="0"/>
              <a:t> </a:t>
            </a:r>
            <a:r>
              <a:rPr lang="en-US" dirty="0" err="1"/>
              <a:t>strategie</a:t>
            </a:r>
            <a:r>
              <a:rPr lang="en-US" dirty="0"/>
              <a:t> </a:t>
            </a:r>
            <a:r>
              <a:rPr lang="en-US" dirty="0" err="1"/>
              <a:t>uitleggen</a:t>
            </a:r>
            <a:r>
              <a:rPr lang="en-US" dirty="0"/>
              <a:t> die </a:t>
            </a:r>
            <a:r>
              <a:rPr lang="en-US" dirty="0" err="1"/>
              <a:t>meestal</a:t>
            </a:r>
            <a:r>
              <a:rPr lang="en-US" dirty="0"/>
              <a:t> </a:t>
            </a:r>
            <a:r>
              <a:rPr lang="en-US" dirty="0" err="1"/>
              <a:t>geschikt</a:t>
            </a:r>
            <a:r>
              <a:rPr lang="en-US" dirty="0"/>
              <a:t> is al </a:t>
            </a:r>
            <a:r>
              <a:rPr lang="en-US" dirty="0" err="1"/>
              <a:t>uitgangspunt</a:t>
            </a:r>
            <a:r>
              <a:rPr lang="en-US" dirty="0"/>
              <a:t>. </a:t>
            </a:r>
            <a:r>
              <a:rPr lang="en-US" dirty="0" err="1"/>
              <a:t>Stap</a:t>
            </a:r>
            <a:r>
              <a:rPr lang="en-US" dirty="0"/>
              <a:t> 1 is het </a:t>
            </a:r>
            <a:r>
              <a:rPr lang="en-US" dirty="0" err="1"/>
              <a:t>verhogen</a:t>
            </a:r>
            <a:r>
              <a:rPr lang="en-US" dirty="0"/>
              <a:t> van de recall. Het </a:t>
            </a:r>
            <a:r>
              <a:rPr lang="en-US" dirty="0" err="1"/>
              <a:t>uitbreiden</a:t>
            </a:r>
            <a:r>
              <a:rPr lang="en-US" dirty="0"/>
              <a:t> van de </a:t>
            </a:r>
            <a:r>
              <a:rPr lang="en-US" dirty="0" err="1"/>
              <a:t>zoekvraag</a:t>
            </a:r>
            <a:r>
              <a:rPr lang="en-US" dirty="0"/>
              <a:t> om </a:t>
            </a:r>
            <a:r>
              <a:rPr lang="en-US" dirty="0" err="1"/>
              <a:t>ervoor</a:t>
            </a:r>
            <a:r>
              <a:rPr lang="en-US" dirty="0"/>
              <a:t> </a:t>
            </a:r>
            <a:r>
              <a:rPr lang="en-US" dirty="0" err="1"/>
              <a:t>te</a:t>
            </a:r>
            <a:r>
              <a:rPr lang="en-US" dirty="0"/>
              <a:t> </a:t>
            </a:r>
            <a:r>
              <a:rPr lang="en-US" dirty="0" err="1"/>
              <a:t>zorgen</a:t>
            </a:r>
            <a:r>
              <a:rPr lang="en-US" dirty="0"/>
              <a:t> </a:t>
            </a:r>
            <a:r>
              <a:rPr lang="en-US" dirty="0" err="1"/>
              <a:t>dat</a:t>
            </a:r>
            <a:r>
              <a:rPr lang="en-US" dirty="0"/>
              <a:t> </a:t>
            </a:r>
            <a:r>
              <a:rPr lang="en-US" dirty="0" err="1"/>
              <a:t>je</a:t>
            </a:r>
            <a:r>
              <a:rPr lang="en-US" dirty="0"/>
              <a:t> </a:t>
            </a:r>
            <a:r>
              <a:rPr lang="en-US" dirty="0" err="1"/>
              <a:t>geen</a:t>
            </a:r>
            <a:r>
              <a:rPr lang="en-US" dirty="0"/>
              <a:t> </a:t>
            </a:r>
            <a:r>
              <a:rPr lang="en-US" dirty="0" err="1"/>
              <a:t>relevante</a:t>
            </a:r>
            <a:r>
              <a:rPr lang="en-US" dirty="0"/>
              <a:t> hits mist. Het </a:t>
            </a:r>
            <a:r>
              <a:rPr lang="en-US" dirty="0" err="1"/>
              <a:t>nadeel</a:t>
            </a:r>
            <a:r>
              <a:rPr lang="en-US" dirty="0"/>
              <a:t> van </a:t>
            </a:r>
            <a:r>
              <a:rPr lang="en-US" dirty="0" err="1"/>
              <a:t>deze</a:t>
            </a:r>
            <a:r>
              <a:rPr lang="en-US" dirty="0"/>
              <a:t> </a:t>
            </a:r>
            <a:r>
              <a:rPr lang="en-US" dirty="0" err="1"/>
              <a:t>stap</a:t>
            </a:r>
            <a:r>
              <a:rPr lang="en-US" dirty="0"/>
              <a:t> is </a:t>
            </a:r>
            <a:r>
              <a:rPr lang="en-US" dirty="0" err="1"/>
              <a:t>dat</a:t>
            </a:r>
            <a:r>
              <a:rPr lang="en-US" dirty="0"/>
              <a:t> de </a:t>
            </a:r>
            <a:r>
              <a:rPr lang="en-US" dirty="0" err="1"/>
              <a:t>precisie</a:t>
            </a:r>
            <a:r>
              <a:rPr lang="en-US" dirty="0"/>
              <a:t> </a:t>
            </a:r>
            <a:r>
              <a:rPr lang="en-US" dirty="0" err="1"/>
              <a:t>omlaag</a:t>
            </a:r>
            <a:r>
              <a:rPr lang="en-US" dirty="0"/>
              <a:t> </a:t>
            </a:r>
            <a:r>
              <a:rPr lang="en-US" dirty="0" err="1"/>
              <a:t>gaat</a:t>
            </a:r>
            <a:r>
              <a:rPr lang="en-US" dirty="0"/>
              <a:t>. </a:t>
            </a:r>
            <a:r>
              <a:rPr lang="en-US" dirty="0" err="1"/>
              <a:t>Daarom</a:t>
            </a:r>
            <a:r>
              <a:rPr lang="en-US" dirty="0"/>
              <a:t> is </a:t>
            </a:r>
            <a:r>
              <a:rPr lang="en-US" dirty="0" err="1"/>
              <a:t>stap</a:t>
            </a:r>
            <a:r>
              <a:rPr lang="en-US" dirty="0"/>
              <a:t> 2 </a:t>
            </a:r>
            <a:r>
              <a:rPr lang="en-US" dirty="0" err="1"/>
              <a:t>gericht</a:t>
            </a:r>
            <a:r>
              <a:rPr lang="en-US" dirty="0"/>
              <a:t> op het </a:t>
            </a:r>
            <a:r>
              <a:rPr lang="en-US" dirty="0" err="1"/>
              <a:t>verhogen</a:t>
            </a:r>
            <a:r>
              <a:rPr lang="en-US" dirty="0"/>
              <a:t> van de </a:t>
            </a:r>
            <a:r>
              <a:rPr lang="en-US" dirty="0" err="1"/>
              <a:t>precisies</a:t>
            </a:r>
            <a:r>
              <a:rPr lang="en-US" dirty="0"/>
              <a:t>. Hoe </a:t>
            </a:r>
            <a:r>
              <a:rPr lang="en-US" dirty="0" err="1"/>
              <a:t>kan</a:t>
            </a:r>
            <a:r>
              <a:rPr lang="en-US" dirty="0"/>
              <a:t> de </a:t>
            </a:r>
            <a:r>
              <a:rPr lang="en-US" dirty="0" err="1"/>
              <a:t>zoekvraag</a:t>
            </a:r>
            <a:r>
              <a:rPr lang="en-US" dirty="0"/>
              <a:t> </a:t>
            </a:r>
            <a:r>
              <a:rPr lang="en-US" dirty="0" err="1"/>
              <a:t>verfijnd</a:t>
            </a:r>
            <a:r>
              <a:rPr lang="en-US" dirty="0"/>
              <a:t> </a:t>
            </a:r>
            <a:r>
              <a:rPr lang="en-US" dirty="0" err="1"/>
              <a:t>worden</a:t>
            </a:r>
            <a:r>
              <a:rPr lang="en-US" dirty="0"/>
              <a:t> </a:t>
            </a:r>
            <a:r>
              <a:rPr lang="en-US" dirty="0" err="1"/>
              <a:t>zoals</a:t>
            </a:r>
            <a:r>
              <a:rPr lang="en-US" dirty="0"/>
              <a:t> we minder false positives </a:t>
            </a:r>
            <a:r>
              <a:rPr lang="en-US" dirty="0" err="1"/>
              <a:t>krijgen</a:t>
            </a:r>
            <a:r>
              <a:rPr lang="en-US" dirty="0"/>
              <a:t>. </a:t>
            </a:r>
            <a:r>
              <a:rPr lang="en-US" dirty="0" err="1"/>
              <a:t>Tenslotte</a:t>
            </a:r>
            <a:r>
              <a:rPr lang="en-US" dirty="0"/>
              <a:t> is het nog </a:t>
            </a:r>
            <a:r>
              <a:rPr lang="en-US" dirty="0" err="1"/>
              <a:t>handig</a:t>
            </a:r>
            <a:r>
              <a:rPr lang="en-US" dirty="0"/>
              <a:t> om </a:t>
            </a:r>
            <a:r>
              <a:rPr lang="en-US" dirty="0" err="1"/>
              <a:t>stap</a:t>
            </a:r>
            <a:r>
              <a:rPr lang="en-US" dirty="0"/>
              <a:t> 3 </a:t>
            </a:r>
            <a:r>
              <a:rPr lang="en-US" dirty="0" err="1"/>
              <a:t>te</a:t>
            </a:r>
            <a:r>
              <a:rPr lang="en-US" dirty="0"/>
              <a:t> </a:t>
            </a:r>
            <a:r>
              <a:rPr lang="en-US" dirty="0" err="1"/>
              <a:t>ontwikkelen</a:t>
            </a:r>
            <a:r>
              <a:rPr lang="en-US" dirty="0"/>
              <a:t>. Dat is ene strategie om beter om te gaan met </a:t>
            </a:r>
            <a:r>
              <a:rPr lang="en-US" dirty="0" err="1"/>
              <a:t>lage</a:t>
            </a:r>
            <a:r>
              <a:rPr lang="en-US" dirty="0"/>
              <a:t> </a:t>
            </a:r>
            <a:r>
              <a:rPr lang="en-US" dirty="0" err="1"/>
              <a:t>precisie</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54</a:t>
            </a:fld>
            <a:endParaRPr lang="nl-NL"/>
          </a:p>
        </p:txBody>
      </p:sp>
    </p:spTree>
    <p:extLst>
      <p:ext uri="{BB962C8B-B14F-4D97-AF65-F5344CB8AC3E}">
        <p14:creationId xmlns:p14="http://schemas.microsoft.com/office/powerpoint/2010/main" val="166210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Met OR </a:t>
            </a:r>
            <a:r>
              <a:rPr lang="en-US" dirty="0" err="1"/>
              <a:t>kunnen</a:t>
            </a:r>
            <a:r>
              <a:rPr lang="en-US" dirty="0"/>
              <a:t> </a:t>
            </a:r>
            <a:r>
              <a:rPr lang="en-US" dirty="0" err="1"/>
              <a:t>je</a:t>
            </a:r>
            <a:r>
              <a:rPr lang="en-US" dirty="0"/>
              <a:t> </a:t>
            </a:r>
            <a:r>
              <a:rPr lang="en-US" dirty="0" err="1"/>
              <a:t>meerdere</a:t>
            </a:r>
            <a:r>
              <a:rPr lang="en-US" dirty="0"/>
              <a:t> </a:t>
            </a:r>
            <a:r>
              <a:rPr lang="en-US" dirty="0" err="1"/>
              <a:t>woorden</a:t>
            </a:r>
            <a:r>
              <a:rPr lang="en-US" dirty="0"/>
              <a:t> </a:t>
            </a:r>
            <a:r>
              <a:rPr lang="en-US" dirty="0" err="1"/>
              <a:t>tegelijkertijd</a:t>
            </a:r>
            <a:r>
              <a:rPr lang="en-US" dirty="0"/>
              <a:t> </a:t>
            </a:r>
            <a:r>
              <a:rPr lang="en-US" dirty="0" err="1"/>
              <a:t>combineren</a:t>
            </a:r>
            <a:r>
              <a:rPr lang="en-US" dirty="0"/>
              <a:t> in </a:t>
            </a:r>
            <a:r>
              <a:rPr lang="en-US" dirty="0" err="1"/>
              <a:t>één</a:t>
            </a:r>
            <a:r>
              <a:rPr lang="en-US" dirty="0"/>
              <a:t> </a:t>
            </a:r>
            <a:r>
              <a:rPr lang="en-US" dirty="0" err="1"/>
              <a:t>zoekvraag</a:t>
            </a:r>
            <a:r>
              <a:rPr lang="en-US" dirty="0"/>
              <a:t>. </a:t>
            </a:r>
            <a:r>
              <a:rPr lang="en-US" dirty="0" err="1"/>
              <a:t>Documenten</a:t>
            </a:r>
            <a:r>
              <a:rPr lang="en-US" dirty="0"/>
              <a:t> met </a:t>
            </a:r>
            <a:r>
              <a:rPr lang="en-US" dirty="0" err="1"/>
              <a:t>tenminste</a:t>
            </a:r>
            <a:r>
              <a:rPr lang="en-US" dirty="0"/>
              <a:t> </a:t>
            </a:r>
            <a:r>
              <a:rPr lang="en-US" dirty="0" err="1"/>
              <a:t>één</a:t>
            </a:r>
            <a:r>
              <a:rPr lang="en-US" dirty="0"/>
              <a:t> van </a:t>
            </a:r>
            <a:r>
              <a:rPr lang="en-US" dirty="0" err="1"/>
              <a:t>deze</a:t>
            </a:r>
            <a:r>
              <a:rPr lang="en-US" dirty="0"/>
              <a:t> </a:t>
            </a:r>
            <a:r>
              <a:rPr lang="en-US" dirty="0" err="1"/>
              <a:t>woorden</a:t>
            </a:r>
            <a:r>
              <a:rPr lang="en-US" dirty="0"/>
              <a:t> </a:t>
            </a:r>
            <a:r>
              <a:rPr lang="en-US" dirty="0" err="1"/>
              <a:t>zullen</a:t>
            </a:r>
            <a:r>
              <a:rPr lang="en-US" dirty="0"/>
              <a:t> </a:t>
            </a:r>
            <a:r>
              <a:rPr lang="en-US" dirty="0" err="1"/>
              <a:t>worden</a:t>
            </a:r>
            <a:r>
              <a:rPr lang="en-US" dirty="0"/>
              <a:t> </a:t>
            </a:r>
            <a:r>
              <a:rPr lang="en-US" dirty="0" err="1"/>
              <a:t>gevonden</a:t>
            </a:r>
            <a:r>
              <a:rPr lang="en-US" dirty="0"/>
              <a:t>. De quorum search </a:t>
            </a:r>
            <a:r>
              <a:rPr lang="en-US" dirty="0" err="1"/>
              <a:t>wordt</a:t>
            </a:r>
            <a:r>
              <a:rPr lang="en-US" dirty="0"/>
              <a:t> door ZyLAB </a:t>
            </a:r>
            <a:r>
              <a:rPr lang="en-US" dirty="0" err="1"/>
              <a:t>ondersteund</a:t>
            </a:r>
            <a:r>
              <a:rPr lang="en-US" dirty="0"/>
              <a:t>. </a:t>
            </a:r>
            <a:r>
              <a:rPr lang="en-US" dirty="0" err="1"/>
              <a:t>Kan</a:t>
            </a:r>
            <a:r>
              <a:rPr lang="en-US" dirty="0"/>
              <a:t> </a:t>
            </a:r>
            <a:r>
              <a:rPr lang="en-US" dirty="0" err="1"/>
              <a:t>soms</a:t>
            </a:r>
            <a:r>
              <a:rPr lang="en-US" dirty="0"/>
              <a:t> </a:t>
            </a:r>
            <a:r>
              <a:rPr lang="en-US" dirty="0" err="1"/>
              <a:t>handig</a:t>
            </a:r>
            <a:r>
              <a:rPr lang="en-US" dirty="0"/>
              <a:t> </a:t>
            </a:r>
            <a:r>
              <a:rPr lang="en-US" dirty="0" err="1"/>
              <a:t>zijn</a:t>
            </a:r>
            <a:r>
              <a:rPr lang="en-US" dirty="0"/>
              <a:t> </a:t>
            </a:r>
            <a:r>
              <a:rPr lang="en-US" dirty="0" err="1"/>
              <a:t>als</a:t>
            </a:r>
            <a:r>
              <a:rPr lang="en-US" dirty="0"/>
              <a:t> </a:t>
            </a:r>
            <a:r>
              <a:rPr lang="en-US" dirty="0" err="1"/>
              <a:t>je</a:t>
            </a:r>
            <a:r>
              <a:rPr lang="en-US" dirty="0"/>
              <a:t> </a:t>
            </a:r>
            <a:r>
              <a:rPr lang="en-US" dirty="0" err="1"/>
              <a:t>een</a:t>
            </a:r>
            <a:r>
              <a:rPr lang="en-US" dirty="0"/>
              <a:t> set van </a:t>
            </a:r>
            <a:r>
              <a:rPr lang="en-US" dirty="0" err="1"/>
              <a:t>woorden</a:t>
            </a:r>
            <a:r>
              <a:rPr lang="en-US" dirty="0"/>
              <a:t> </a:t>
            </a:r>
            <a:r>
              <a:rPr lang="en-US" dirty="0" err="1"/>
              <a:t>hebt</a:t>
            </a:r>
            <a:r>
              <a:rPr lang="en-US" dirty="0"/>
              <a:t> </a:t>
            </a:r>
            <a:r>
              <a:rPr lang="en-US" dirty="0" err="1"/>
              <a:t>en</a:t>
            </a:r>
            <a:r>
              <a:rPr lang="en-US" dirty="0"/>
              <a:t> </a:t>
            </a:r>
            <a:r>
              <a:rPr lang="en-US" dirty="0" err="1"/>
              <a:t>er</a:t>
            </a:r>
            <a:r>
              <a:rPr lang="en-US" dirty="0"/>
              <a:t> </a:t>
            </a:r>
            <a:r>
              <a:rPr lang="en-US" dirty="0" err="1"/>
              <a:t>moeten</a:t>
            </a:r>
            <a:r>
              <a:rPr lang="en-US" dirty="0"/>
              <a:t> </a:t>
            </a:r>
            <a:r>
              <a:rPr lang="en-US" dirty="0" err="1"/>
              <a:t>tenminste</a:t>
            </a:r>
            <a:r>
              <a:rPr lang="en-US" dirty="0"/>
              <a:t> </a:t>
            </a:r>
            <a:r>
              <a:rPr lang="en-US" dirty="0" err="1"/>
              <a:t>een</a:t>
            </a:r>
            <a:r>
              <a:rPr lang="en-US" dirty="0"/>
              <a:t> </a:t>
            </a:r>
            <a:r>
              <a:rPr lang="en-US" dirty="0" err="1"/>
              <a:t>aantal</a:t>
            </a:r>
            <a:r>
              <a:rPr lang="en-US" dirty="0"/>
              <a:t> (2 of </a:t>
            </a:r>
            <a:r>
              <a:rPr lang="en-US" dirty="0" err="1"/>
              <a:t>meer</a:t>
            </a:r>
            <a:r>
              <a:rPr lang="en-US" dirty="0"/>
              <a:t>) </a:t>
            </a:r>
            <a:r>
              <a:rPr lang="en-US" dirty="0" err="1"/>
              <a:t>voorkomen</a:t>
            </a:r>
            <a:r>
              <a:rPr lang="en-US" dirty="0"/>
              <a:t> in </a:t>
            </a:r>
            <a:r>
              <a:rPr lang="en-US" dirty="0" err="1"/>
              <a:t>een</a:t>
            </a:r>
            <a:r>
              <a:rPr lang="en-US" dirty="0"/>
              <a:t> document </a:t>
            </a:r>
            <a:r>
              <a:rPr lang="en-US" dirty="0" err="1"/>
              <a:t>dat</a:t>
            </a:r>
            <a:r>
              <a:rPr lang="en-US" dirty="0"/>
              <a:t> </a:t>
            </a:r>
            <a:r>
              <a:rPr lang="en-US" dirty="0" err="1"/>
              <a:t>je</a:t>
            </a:r>
            <a:r>
              <a:rPr lang="en-US" dirty="0"/>
              <a:t> </a:t>
            </a:r>
            <a:r>
              <a:rPr lang="en-US" dirty="0" err="1"/>
              <a:t>wil</a:t>
            </a:r>
            <a:r>
              <a:rPr lang="en-US" dirty="0"/>
              <a:t> </a:t>
            </a:r>
            <a:r>
              <a:rPr lang="en-US" dirty="0" err="1"/>
              <a:t>vinden</a:t>
            </a:r>
            <a:r>
              <a:rPr lang="en-US" dirty="0"/>
              <a:t>.</a:t>
            </a:r>
            <a:endParaRPr lang="nl-NL" dirty="0"/>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55</a:t>
            </a:fld>
            <a:endParaRPr lang="nl-NL"/>
          </a:p>
        </p:txBody>
      </p:sp>
    </p:spTree>
    <p:extLst>
      <p:ext uri="{BB962C8B-B14F-4D97-AF65-F5344CB8AC3E}">
        <p14:creationId xmlns:p14="http://schemas.microsoft.com/office/powerpoint/2010/main" val="374206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Zoeken</a:t>
            </a:r>
            <a:r>
              <a:rPr lang="en-US" dirty="0"/>
              <a:t> </a:t>
            </a:r>
            <a:r>
              <a:rPr lang="en-US" dirty="0" err="1"/>
              <a:t>vergt</a:t>
            </a:r>
            <a:r>
              <a:rPr lang="en-US" dirty="0"/>
              <a:t> </a:t>
            </a:r>
            <a:r>
              <a:rPr lang="en-US" dirty="0" err="1"/>
              <a:t>ervaring</a:t>
            </a:r>
            <a:r>
              <a:rPr lang="en-US" dirty="0"/>
              <a:t> </a:t>
            </a:r>
            <a:r>
              <a:rPr lang="en-US" dirty="0" err="1"/>
              <a:t>en</a:t>
            </a:r>
            <a:r>
              <a:rPr lang="en-US" dirty="0"/>
              <a:t> </a:t>
            </a:r>
            <a:r>
              <a:rPr lang="en-US" dirty="0" err="1"/>
              <a:t>handig</a:t>
            </a:r>
            <a:r>
              <a:rPr lang="en-US" dirty="0"/>
              <a:t> </a:t>
            </a:r>
            <a:r>
              <a:rPr lang="en-US" dirty="0" err="1"/>
              <a:t>zoeken</a:t>
            </a:r>
            <a:r>
              <a:rPr lang="en-US" dirty="0"/>
              <a:t> </a:t>
            </a:r>
            <a:r>
              <a:rPr lang="en-US" dirty="0" err="1"/>
              <a:t>kan</a:t>
            </a:r>
            <a:r>
              <a:rPr lang="en-US" dirty="0"/>
              <a:t> nog al </a:t>
            </a:r>
            <a:r>
              <a:rPr lang="en-US" dirty="0" err="1"/>
              <a:t>verschillen</a:t>
            </a:r>
            <a:r>
              <a:rPr lang="en-US" dirty="0"/>
              <a:t> per tool. We </a:t>
            </a:r>
            <a:r>
              <a:rPr lang="en-US" dirty="0" err="1"/>
              <a:t>zullen</a:t>
            </a:r>
            <a:r>
              <a:rPr lang="en-US" dirty="0"/>
              <a:t> </a:t>
            </a:r>
            <a:r>
              <a:rPr lang="en-US" dirty="0" err="1"/>
              <a:t>hier</a:t>
            </a:r>
            <a:r>
              <a:rPr lang="en-US" dirty="0"/>
              <a:t> </a:t>
            </a:r>
            <a:r>
              <a:rPr lang="en-US" dirty="0" err="1"/>
              <a:t>een</a:t>
            </a:r>
            <a:r>
              <a:rPr lang="en-US" dirty="0"/>
              <a:t> </a:t>
            </a:r>
            <a:r>
              <a:rPr lang="en-US" dirty="0" err="1"/>
              <a:t>simpele</a:t>
            </a:r>
            <a:r>
              <a:rPr lang="en-US" dirty="0"/>
              <a:t> </a:t>
            </a:r>
            <a:r>
              <a:rPr lang="en-US" dirty="0" err="1"/>
              <a:t>strategie</a:t>
            </a:r>
            <a:r>
              <a:rPr lang="en-US" dirty="0"/>
              <a:t> </a:t>
            </a:r>
            <a:r>
              <a:rPr lang="en-US" dirty="0" err="1"/>
              <a:t>uitleggen</a:t>
            </a:r>
            <a:r>
              <a:rPr lang="en-US" dirty="0"/>
              <a:t> die </a:t>
            </a:r>
            <a:r>
              <a:rPr lang="en-US" dirty="0" err="1"/>
              <a:t>meestal</a:t>
            </a:r>
            <a:r>
              <a:rPr lang="en-US" dirty="0"/>
              <a:t> </a:t>
            </a:r>
            <a:r>
              <a:rPr lang="en-US" dirty="0" err="1"/>
              <a:t>geschikt</a:t>
            </a:r>
            <a:r>
              <a:rPr lang="en-US" dirty="0"/>
              <a:t> is al </a:t>
            </a:r>
            <a:r>
              <a:rPr lang="en-US" dirty="0" err="1"/>
              <a:t>uitgangspunt</a:t>
            </a:r>
            <a:r>
              <a:rPr lang="en-US" dirty="0"/>
              <a:t>. </a:t>
            </a:r>
            <a:r>
              <a:rPr lang="en-US" dirty="0" err="1"/>
              <a:t>Stap</a:t>
            </a:r>
            <a:r>
              <a:rPr lang="en-US" dirty="0"/>
              <a:t> 1 is het </a:t>
            </a:r>
            <a:r>
              <a:rPr lang="en-US" dirty="0" err="1"/>
              <a:t>verhogen</a:t>
            </a:r>
            <a:r>
              <a:rPr lang="en-US" dirty="0"/>
              <a:t> van de recall. Het </a:t>
            </a:r>
            <a:r>
              <a:rPr lang="en-US" dirty="0" err="1"/>
              <a:t>uitbreiden</a:t>
            </a:r>
            <a:r>
              <a:rPr lang="en-US" dirty="0"/>
              <a:t> van de </a:t>
            </a:r>
            <a:r>
              <a:rPr lang="en-US" dirty="0" err="1"/>
              <a:t>zoekvraag</a:t>
            </a:r>
            <a:r>
              <a:rPr lang="en-US" dirty="0"/>
              <a:t> om </a:t>
            </a:r>
            <a:r>
              <a:rPr lang="en-US" dirty="0" err="1"/>
              <a:t>ervoor</a:t>
            </a:r>
            <a:r>
              <a:rPr lang="en-US" dirty="0"/>
              <a:t> </a:t>
            </a:r>
            <a:r>
              <a:rPr lang="en-US" dirty="0" err="1"/>
              <a:t>te</a:t>
            </a:r>
            <a:r>
              <a:rPr lang="en-US" dirty="0"/>
              <a:t> </a:t>
            </a:r>
            <a:r>
              <a:rPr lang="en-US" dirty="0" err="1"/>
              <a:t>zorgen</a:t>
            </a:r>
            <a:r>
              <a:rPr lang="en-US" dirty="0"/>
              <a:t> </a:t>
            </a:r>
            <a:r>
              <a:rPr lang="en-US" dirty="0" err="1"/>
              <a:t>dat</a:t>
            </a:r>
            <a:r>
              <a:rPr lang="en-US" dirty="0"/>
              <a:t> </a:t>
            </a:r>
            <a:r>
              <a:rPr lang="en-US" dirty="0" err="1"/>
              <a:t>je</a:t>
            </a:r>
            <a:r>
              <a:rPr lang="en-US" dirty="0"/>
              <a:t> </a:t>
            </a:r>
            <a:r>
              <a:rPr lang="en-US" dirty="0" err="1"/>
              <a:t>geen</a:t>
            </a:r>
            <a:r>
              <a:rPr lang="en-US" dirty="0"/>
              <a:t> </a:t>
            </a:r>
            <a:r>
              <a:rPr lang="en-US" dirty="0" err="1"/>
              <a:t>relevante</a:t>
            </a:r>
            <a:r>
              <a:rPr lang="en-US" dirty="0"/>
              <a:t> hits mist. Het </a:t>
            </a:r>
            <a:r>
              <a:rPr lang="en-US" dirty="0" err="1"/>
              <a:t>nadeel</a:t>
            </a:r>
            <a:r>
              <a:rPr lang="en-US" dirty="0"/>
              <a:t> van </a:t>
            </a:r>
            <a:r>
              <a:rPr lang="en-US" dirty="0" err="1"/>
              <a:t>deze</a:t>
            </a:r>
            <a:r>
              <a:rPr lang="en-US" dirty="0"/>
              <a:t> </a:t>
            </a:r>
            <a:r>
              <a:rPr lang="en-US" dirty="0" err="1"/>
              <a:t>stap</a:t>
            </a:r>
            <a:r>
              <a:rPr lang="en-US" dirty="0"/>
              <a:t> is </a:t>
            </a:r>
            <a:r>
              <a:rPr lang="en-US" dirty="0" err="1"/>
              <a:t>dat</a:t>
            </a:r>
            <a:r>
              <a:rPr lang="en-US" dirty="0"/>
              <a:t> de </a:t>
            </a:r>
            <a:r>
              <a:rPr lang="en-US" dirty="0" err="1"/>
              <a:t>precisie</a:t>
            </a:r>
            <a:r>
              <a:rPr lang="en-US" dirty="0"/>
              <a:t> </a:t>
            </a:r>
            <a:r>
              <a:rPr lang="en-US" dirty="0" err="1"/>
              <a:t>omlaag</a:t>
            </a:r>
            <a:r>
              <a:rPr lang="en-US" dirty="0"/>
              <a:t> </a:t>
            </a:r>
            <a:r>
              <a:rPr lang="en-US" dirty="0" err="1"/>
              <a:t>gaat</a:t>
            </a:r>
            <a:r>
              <a:rPr lang="en-US" dirty="0"/>
              <a:t>. </a:t>
            </a:r>
            <a:r>
              <a:rPr lang="en-US" dirty="0" err="1"/>
              <a:t>Daarom</a:t>
            </a:r>
            <a:r>
              <a:rPr lang="en-US" dirty="0"/>
              <a:t> is </a:t>
            </a:r>
            <a:r>
              <a:rPr lang="en-US" dirty="0" err="1"/>
              <a:t>stap</a:t>
            </a:r>
            <a:r>
              <a:rPr lang="en-US" dirty="0"/>
              <a:t> 2 </a:t>
            </a:r>
            <a:r>
              <a:rPr lang="en-US" dirty="0" err="1"/>
              <a:t>gericht</a:t>
            </a:r>
            <a:r>
              <a:rPr lang="en-US" dirty="0"/>
              <a:t> op het </a:t>
            </a:r>
            <a:r>
              <a:rPr lang="en-US" dirty="0" err="1"/>
              <a:t>verhogen</a:t>
            </a:r>
            <a:r>
              <a:rPr lang="en-US" dirty="0"/>
              <a:t> van de </a:t>
            </a:r>
            <a:r>
              <a:rPr lang="en-US" dirty="0" err="1"/>
              <a:t>precisies</a:t>
            </a:r>
            <a:r>
              <a:rPr lang="en-US" dirty="0"/>
              <a:t>. Hoe </a:t>
            </a:r>
            <a:r>
              <a:rPr lang="en-US" dirty="0" err="1"/>
              <a:t>kan</a:t>
            </a:r>
            <a:r>
              <a:rPr lang="en-US" dirty="0"/>
              <a:t> de </a:t>
            </a:r>
            <a:r>
              <a:rPr lang="en-US" dirty="0" err="1"/>
              <a:t>zoekvraag</a:t>
            </a:r>
            <a:r>
              <a:rPr lang="en-US" dirty="0"/>
              <a:t> </a:t>
            </a:r>
            <a:r>
              <a:rPr lang="en-US" dirty="0" err="1"/>
              <a:t>verfijnd</a:t>
            </a:r>
            <a:r>
              <a:rPr lang="en-US" dirty="0"/>
              <a:t> </a:t>
            </a:r>
            <a:r>
              <a:rPr lang="en-US" dirty="0" err="1"/>
              <a:t>worden</a:t>
            </a:r>
            <a:r>
              <a:rPr lang="en-US" dirty="0"/>
              <a:t> </a:t>
            </a:r>
            <a:r>
              <a:rPr lang="en-US" dirty="0" err="1"/>
              <a:t>zoals</a:t>
            </a:r>
            <a:r>
              <a:rPr lang="en-US" dirty="0"/>
              <a:t> we minder false positives </a:t>
            </a:r>
            <a:r>
              <a:rPr lang="en-US" dirty="0" err="1"/>
              <a:t>krijgen</a:t>
            </a:r>
            <a:r>
              <a:rPr lang="en-US" dirty="0"/>
              <a:t>. </a:t>
            </a:r>
            <a:r>
              <a:rPr lang="en-US" dirty="0" err="1"/>
              <a:t>Tenslotte</a:t>
            </a:r>
            <a:r>
              <a:rPr lang="en-US" dirty="0"/>
              <a:t> is het nog </a:t>
            </a:r>
            <a:r>
              <a:rPr lang="en-US" dirty="0" err="1"/>
              <a:t>handig</a:t>
            </a:r>
            <a:r>
              <a:rPr lang="en-US" dirty="0"/>
              <a:t> om </a:t>
            </a:r>
            <a:r>
              <a:rPr lang="en-US" dirty="0" err="1"/>
              <a:t>stap</a:t>
            </a:r>
            <a:r>
              <a:rPr lang="en-US" dirty="0"/>
              <a:t> 3 </a:t>
            </a:r>
            <a:r>
              <a:rPr lang="en-US" dirty="0" err="1"/>
              <a:t>te</a:t>
            </a:r>
            <a:r>
              <a:rPr lang="en-US" dirty="0"/>
              <a:t> </a:t>
            </a:r>
            <a:r>
              <a:rPr lang="en-US" dirty="0" err="1"/>
              <a:t>ontwikkelen</a:t>
            </a:r>
            <a:r>
              <a:rPr lang="en-US" dirty="0"/>
              <a:t>. Dat is ene strategie om beter om te gaan met </a:t>
            </a:r>
            <a:r>
              <a:rPr lang="en-US" dirty="0" err="1"/>
              <a:t>lage</a:t>
            </a:r>
            <a:r>
              <a:rPr lang="en-US" dirty="0"/>
              <a:t> </a:t>
            </a:r>
            <a:r>
              <a:rPr lang="en-US" dirty="0" err="1"/>
              <a:t>precisie</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57</a:t>
            </a:fld>
            <a:endParaRPr lang="nl-NL"/>
          </a:p>
        </p:txBody>
      </p:sp>
    </p:spTree>
    <p:extLst>
      <p:ext uri="{BB962C8B-B14F-4D97-AF65-F5344CB8AC3E}">
        <p14:creationId xmlns:p14="http://schemas.microsoft.com/office/powerpoint/2010/main" val="396556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Door met AND </a:t>
            </a:r>
            <a:r>
              <a:rPr lang="en-US" dirty="0" err="1"/>
              <a:t>woorden</a:t>
            </a:r>
            <a:r>
              <a:rPr lang="en-US" dirty="0"/>
              <a:t> </a:t>
            </a:r>
            <a:r>
              <a:rPr lang="en-US" dirty="0" err="1"/>
              <a:t>te</a:t>
            </a:r>
            <a:r>
              <a:rPr lang="en-US" dirty="0"/>
              <a:t> </a:t>
            </a:r>
            <a:r>
              <a:rPr lang="en-US" dirty="0" err="1"/>
              <a:t>comineren</a:t>
            </a:r>
            <a:r>
              <a:rPr lang="en-US" dirty="0"/>
              <a:t> </a:t>
            </a:r>
            <a:r>
              <a:rPr lang="en-US" dirty="0" err="1"/>
              <a:t>kunnen</a:t>
            </a:r>
            <a:r>
              <a:rPr lang="en-US" dirty="0"/>
              <a:t> </a:t>
            </a:r>
            <a:r>
              <a:rPr lang="en-US" dirty="0" err="1"/>
              <a:t>je</a:t>
            </a:r>
            <a:r>
              <a:rPr lang="en-US" dirty="0"/>
              <a:t> </a:t>
            </a:r>
            <a:r>
              <a:rPr lang="en-US" dirty="0" err="1"/>
              <a:t>preciezer</a:t>
            </a:r>
            <a:r>
              <a:rPr lang="en-US" dirty="0"/>
              <a:t> </a:t>
            </a:r>
            <a:r>
              <a:rPr lang="en-US" dirty="0" err="1"/>
              <a:t>zoeken</a:t>
            </a:r>
            <a:r>
              <a:rPr lang="en-US" dirty="0"/>
              <a:t>. Door NOT </a:t>
            </a:r>
            <a:r>
              <a:rPr lang="en-US" dirty="0" err="1"/>
              <a:t>te</a:t>
            </a:r>
            <a:r>
              <a:rPr lang="en-US" dirty="0"/>
              <a:t> </a:t>
            </a:r>
            <a:r>
              <a:rPr lang="en-US" dirty="0" err="1"/>
              <a:t>gebruiken</a:t>
            </a:r>
            <a:r>
              <a:rPr lang="en-US" dirty="0"/>
              <a:t> </a:t>
            </a:r>
            <a:r>
              <a:rPr lang="en-US" dirty="0" err="1"/>
              <a:t>kun</a:t>
            </a:r>
            <a:r>
              <a:rPr lang="en-US" dirty="0"/>
              <a:t> </a:t>
            </a:r>
            <a:r>
              <a:rPr lang="en-US" dirty="0" err="1"/>
              <a:t>je</a:t>
            </a:r>
            <a:r>
              <a:rPr lang="en-US" dirty="0"/>
              <a:t> </a:t>
            </a:r>
            <a:r>
              <a:rPr lang="en-US" dirty="0" err="1"/>
              <a:t>resultaten</a:t>
            </a:r>
            <a:r>
              <a:rPr lang="en-US" dirty="0"/>
              <a:t> </a:t>
            </a:r>
            <a:r>
              <a:rPr lang="en-US" dirty="0" err="1"/>
              <a:t>wegfilteren</a:t>
            </a:r>
            <a:r>
              <a:rPr lang="en-US" dirty="0"/>
              <a:t> die </a:t>
            </a:r>
            <a:r>
              <a:rPr lang="en-US" dirty="0" err="1"/>
              <a:t>niet</a:t>
            </a:r>
            <a:r>
              <a:rPr lang="en-US" dirty="0"/>
              <a:t> </a:t>
            </a:r>
            <a:r>
              <a:rPr lang="en-US" dirty="0" err="1"/>
              <a:t>interessant</a:t>
            </a:r>
            <a:r>
              <a:rPr lang="en-US" dirty="0"/>
              <a:t> </a:t>
            </a:r>
            <a:r>
              <a:rPr lang="en-US" dirty="0" err="1"/>
              <a:t>zijn</a:t>
            </a:r>
            <a:r>
              <a:rPr lang="en-US" dirty="0"/>
              <a:t>. </a:t>
            </a:r>
            <a:r>
              <a:rPr lang="en-US" dirty="0" err="1"/>
              <a:t>Bijvoorbeeld</a:t>
            </a:r>
            <a:r>
              <a:rPr lang="en-US" dirty="0"/>
              <a:t> "blackout AND NOT (</a:t>
            </a:r>
            <a:r>
              <a:rPr lang="en-US" dirty="0" err="1"/>
              <a:t>enron</a:t>
            </a:r>
            <a:r>
              <a:rPr lang="en-US" dirty="0"/>
              <a:t> mentions)".  </a:t>
            </a:r>
            <a:r>
              <a:rPr lang="en-US" dirty="0" err="1"/>
              <a:t>Je</a:t>
            </a:r>
            <a:r>
              <a:rPr lang="en-US" dirty="0"/>
              <a:t> </a:t>
            </a:r>
            <a:r>
              <a:rPr lang="en-US" dirty="0" err="1"/>
              <a:t>kunt</a:t>
            </a:r>
            <a:r>
              <a:rPr lang="en-US" dirty="0"/>
              <a:t> </a:t>
            </a:r>
            <a:r>
              <a:rPr lang="en-US" dirty="0" err="1"/>
              <a:t>ook</a:t>
            </a:r>
            <a:r>
              <a:rPr lang="en-US" dirty="0"/>
              <a:t> phrases </a:t>
            </a:r>
            <a:r>
              <a:rPr lang="en-US" dirty="0" err="1"/>
              <a:t>zoeken</a:t>
            </a:r>
            <a:r>
              <a:rPr lang="en-US" dirty="0"/>
              <a:t>. Dat </a:t>
            </a:r>
            <a:r>
              <a:rPr lang="en-US" dirty="0" err="1"/>
              <a:t>wil</a:t>
            </a:r>
            <a:r>
              <a:rPr lang="en-US" dirty="0"/>
              <a:t> </a:t>
            </a:r>
            <a:r>
              <a:rPr lang="en-US" dirty="0" err="1"/>
              <a:t>zeggen</a:t>
            </a:r>
            <a:r>
              <a:rPr lang="en-US" dirty="0"/>
              <a:t> </a:t>
            </a:r>
            <a:r>
              <a:rPr lang="en-US" dirty="0" err="1"/>
              <a:t>dat</a:t>
            </a:r>
            <a:r>
              <a:rPr lang="en-US" dirty="0"/>
              <a:t> </a:t>
            </a:r>
            <a:r>
              <a:rPr lang="en-US" dirty="0" err="1"/>
              <a:t>je</a:t>
            </a:r>
            <a:r>
              <a:rPr lang="en-US" dirty="0"/>
              <a:t> </a:t>
            </a:r>
            <a:r>
              <a:rPr lang="en-US" dirty="0" err="1"/>
              <a:t>zoekt</a:t>
            </a:r>
            <a:r>
              <a:rPr lang="en-US" dirty="0"/>
              <a:t> </a:t>
            </a:r>
            <a:r>
              <a:rPr lang="en-US" dirty="0" err="1"/>
              <a:t>naar</a:t>
            </a:r>
            <a:r>
              <a:rPr lang="en-US" dirty="0"/>
              <a:t> </a:t>
            </a:r>
            <a:r>
              <a:rPr lang="en-US" dirty="0" err="1"/>
              <a:t>woorden</a:t>
            </a:r>
            <a:r>
              <a:rPr lang="en-US" dirty="0"/>
              <a:t> </a:t>
            </a:r>
            <a:r>
              <a:rPr lang="en-US" dirty="0" err="1"/>
              <a:t>precies</a:t>
            </a:r>
            <a:r>
              <a:rPr lang="en-US" dirty="0"/>
              <a:t> in de </a:t>
            </a:r>
            <a:r>
              <a:rPr lang="en-US" dirty="0" err="1"/>
              <a:t>volgorde</a:t>
            </a:r>
            <a:r>
              <a:rPr lang="en-US" dirty="0"/>
              <a:t> </a:t>
            </a:r>
            <a:r>
              <a:rPr lang="en-US" dirty="0" err="1"/>
              <a:t>waarin</a:t>
            </a:r>
            <a:r>
              <a:rPr lang="en-US" dirty="0"/>
              <a:t> </a:t>
            </a:r>
            <a:r>
              <a:rPr lang="en-US" dirty="0" err="1"/>
              <a:t>ze</a:t>
            </a:r>
            <a:r>
              <a:rPr lang="en-US" dirty="0"/>
              <a:t> in de </a:t>
            </a:r>
            <a:r>
              <a:rPr lang="en-US" dirty="0" err="1"/>
              <a:t>zoekvraag</a:t>
            </a:r>
            <a:r>
              <a:rPr lang="en-US" dirty="0"/>
              <a:t> </a:t>
            </a:r>
            <a:r>
              <a:rPr lang="en-US" dirty="0" err="1"/>
              <a:t>worden</a:t>
            </a:r>
            <a:r>
              <a:rPr lang="en-US" dirty="0"/>
              <a:t> </a:t>
            </a:r>
            <a:r>
              <a:rPr lang="en-US" dirty="0" err="1"/>
              <a:t>ingetypt</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58</a:t>
            </a:fld>
            <a:endParaRPr lang="nl-NL"/>
          </a:p>
        </p:txBody>
      </p:sp>
    </p:spTree>
    <p:extLst>
      <p:ext uri="{BB962C8B-B14F-4D97-AF65-F5344CB8AC3E}">
        <p14:creationId xmlns:p14="http://schemas.microsoft.com/office/powerpoint/2010/main" val="1461884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Door met AND </a:t>
            </a:r>
            <a:r>
              <a:rPr lang="en-US" dirty="0" err="1"/>
              <a:t>woorden</a:t>
            </a:r>
            <a:r>
              <a:rPr lang="en-US" dirty="0"/>
              <a:t> </a:t>
            </a:r>
            <a:r>
              <a:rPr lang="en-US" dirty="0" err="1"/>
              <a:t>te</a:t>
            </a:r>
            <a:r>
              <a:rPr lang="en-US" dirty="0"/>
              <a:t> </a:t>
            </a:r>
            <a:r>
              <a:rPr lang="en-US" dirty="0" err="1"/>
              <a:t>comineren</a:t>
            </a:r>
            <a:r>
              <a:rPr lang="en-US" dirty="0"/>
              <a:t> </a:t>
            </a:r>
            <a:r>
              <a:rPr lang="en-US" dirty="0" err="1"/>
              <a:t>kunnen</a:t>
            </a:r>
            <a:r>
              <a:rPr lang="en-US" dirty="0"/>
              <a:t> </a:t>
            </a:r>
            <a:r>
              <a:rPr lang="en-US" dirty="0" err="1"/>
              <a:t>je</a:t>
            </a:r>
            <a:r>
              <a:rPr lang="en-US" dirty="0"/>
              <a:t> </a:t>
            </a:r>
            <a:r>
              <a:rPr lang="en-US" dirty="0" err="1"/>
              <a:t>preciezer</a:t>
            </a:r>
            <a:r>
              <a:rPr lang="en-US" dirty="0"/>
              <a:t> </a:t>
            </a:r>
            <a:r>
              <a:rPr lang="en-US" dirty="0" err="1"/>
              <a:t>zoeken</a:t>
            </a:r>
            <a:r>
              <a:rPr lang="en-US" dirty="0"/>
              <a:t>. Door NOT </a:t>
            </a:r>
            <a:r>
              <a:rPr lang="en-US" dirty="0" err="1"/>
              <a:t>te</a:t>
            </a:r>
            <a:r>
              <a:rPr lang="en-US" dirty="0"/>
              <a:t> </a:t>
            </a:r>
            <a:r>
              <a:rPr lang="en-US" dirty="0" err="1"/>
              <a:t>gebruiken</a:t>
            </a:r>
            <a:r>
              <a:rPr lang="en-US" dirty="0"/>
              <a:t> </a:t>
            </a:r>
            <a:r>
              <a:rPr lang="en-US" dirty="0" err="1"/>
              <a:t>kun</a:t>
            </a:r>
            <a:r>
              <a:rPr lang="en-US" dirty="0"/>
              <a:t> </a:t>
            </a:r>
            <a:r>
              <a:rPr lang="en-US" dirty="0" err="1"/>
              <a:t>je</a:t>
            </a:r>
            <a:r>
              <a:rPr lang="en-US" dirty="0"/>
              <a:t> </a:t>
            </a:r>
            <a:r>
              <a:rPr lang="en-US" dirty="0" err="1"/>
              <a:t>resultaten</a:t>
            </a:r>
            <a:r>
              <a:rPr lang="en-US" dirty="0"/>
              <a:t> </a:t>
            </a:r>
            <a:r>
              <a:rPr lang="en-US" dirty="0" err="1"/>
              <a:t>wegfilteren</a:t>
            </a:r>
            <a:r>
              <a:rPr lang="en-US" dirty="0"/>
              <a:t> die </a:t>
            </a:r>
            <a:r>
              <a:rPr lang="en-US" dirty="0" err="1"/>
              <a:t>niet</a:t>
            </a:r>
            <a:r>
              <a:rPr lang="en-US" dirty="0"/>
              <a:t> </a:t>
            </a:r>
            <a:r>
              <a:rPr lang="en-US" dirty="0" err="1"/>
              <a:t>interessant</a:t>
            </a:r>
            <a:r>
              <a:rPr lang="en-US" dirty="0"/>
              <a:t> </a:t>
            </a:r>
            <a:r>
              <a:rPr lang="en-US" dirty="0" err="1"/>
              <a:t>zijn</a:t>
            </a:r>
            <a:r>
              <a:rPr lang="en-US" dirty="0"/>
              <a:t>. </a:t>
            </a:r>
            <a:r>
              <a:rPr lang="en-US" dirty="0" err="1"/>
              <a:t>Bijvoorbeeld</a:t>
            </a:r>
            <a:r>
              <a:rPr lang="en-US" dirty="0"/>
              <a:t> "blackout AND NOT (</a:t>
            </a:r>
            <a:r>
              <a:rPr lang="en-US" dirty="0" err="1"/>
              <a:t>enron</a:t>
            </a:r>
            <a:r>
              <a:rPr lang="en-US" dirty="0"/>
              <a:t> mentions)".  </a:t>
            </a:r>
            <a:r>
              <a:rPr lang="en-US" dirty="0" err="1"/>
              <a:t>Je</a:t>
            </a:r>
            <a:r>
              <a:rPr lang="en-US" dirty="0"/>
              <a:t> </a:t>
            </a:r>
            <a:r>
              <a:rPr lang="en-US" dirty="0" err="1"/>
              <a:t>kunt</a:t>
            </a:r>
            <a:r>
              <a:rPr lang="en-US" dirty="0"/>
              <a:t> </a:t>
            </a:r>
            <a:r>
              <a:rPr lang="en-US" dirty="0" err="1"/>
              <a:t>ook</a:t>
            </a:r>
            <a:r>
              <a:rPr lang="en-US" dirty="0"/>
              <a:t> phrases </a:t>
            </a:r>
            <a:r>
              <a:rPr lang="en-US" dirty="0" err="1"/>
              <a:t>zoeken</a:t>
            </a:r>
            <a:r>
              <a:rPr lang="en-US" dirty="0"/>
              <a:t>. Dat </a:t>
            </a:r>
            <a:r>
              <a:rPr lang="en-US" dirty="0" err="1"/>
              <a:t>wil</a:t>
            </a:r>
            <a:r>
              <a:rPr lang="en-US" dirty="0"/>
              <a:t> </a:t>
            </a:r>
            <a:r>
              <a:rPr lang="en-US" dirty="0" err="1"/>
              <a:t>zeggen</a:t>
            </a:r>
            <a:r>
              <a:rPr lang="en-US" dirty="0"/>
              <a:t> </a:t>
            </a:r>
            <a:r>
              <a:rPr lang="en-US" dirty="0" err="1"/>
              <a:t>dat</a:t>
            </a:r>
            <a:r>
              <a:rPr lang="en-US" dirty="0"/>
              <a:t> </a:t>
            </a:r>
            <a:r>
              <a:rPr lang="en-US" dirty="0" err="1"/>
              <a:t>je</a:t>
            </a:r>
            <a:r>
              <a:rPr lang="en-US" dirty="0"/>
              <a:t> </a:t>
            </a:r>
            <a:r>
              <a:rPr lang="en-US" dirty="0" err="1"/>
              <a:t>zoekt</a:t>
            </a:r>
            <a:r>
              <a:rPr lang="en-US" dirty="0"/>
              <a:t> </a:t>
            </a:r>
            <a:r>
              <a:rPr lang="en-US" dirty="0" err="1"/>
              <a:t>naar</a:t>
            </a:r>
            <a:r>
              <a:rPr lang="en-US" dirty="0"/>
              <a:t> </a:t>
            </a:r>
            <a:r>
              <a:rPr lang="en-US" dirty="0" err="1"/>
              <a:t>woorden</a:t>
            </a:r>
            <a:r>
              <a:rPr lang="en-US" dirty="0"/>
              <a:t> </a:t>
            </a:r>
            <a:r>
              <a:rPr lang="en-US" dirty="0" err="1"/>
              <a:t>precies</a:t>
            </a:r>
            <a:r>
              <a:rPr lang="en-US" dirty="0"/>
              <a:t> in de </a:t>
            </a:r>
            <a:r>
              <a:rPr lang="en-US" dirty="0" err="1"/>
              <a:t>volgorde</a:t>
            </a:r>
            <a:r>
              <a:rPr lang="en-US" dirty="0"/>
              <a:t> </a:t>
            </a:r>
            <a:r>
              <a:rPr lang="en-US" dirty="0" err="1"/>
              <a:t>waarin</a:t>
            </a:r>
            <a:r>
              <a:rPr lang="en-US" dirty="0"/>
              <a:t> </a:t>
            </a:r>
            <a:r>
              <a:rPr lang="en-US" dirty="0" err="1"/>
              <a:t>ze</a:t>
            </a:r>
            <a:r>
              <a:rPr lang="en-US" dirty="0"/>
              <a:t> in de </a:t>
            </a:r>
            <a:r>
              <a:rPr lang="en-US" dirty="0" err="1"/>
              <a:t>zoekvraag</a:t>
            </a:r>
            <a:r>
              <a:rPr lang="en-US" dirty="0"/>
              <a:t> </a:t>
            </a:r>
            <a:r>
              <a:rPr lang="en-US" dirty="0" err="1"/>
              <a:t>worden</a:t>
            </a:r>
            <a:r>
              <a:rPr lang="en-US" dirty="0"/>
              <a:t> </a:t>
            </a:r>
            <a:r>
              <a:rPr lang="en-US" dirty="0" err="1"/>
              <a:t>ingetypt</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59</a:t>
            </a:fld>
            <a:endParaRPr lang="nl-NL"/>
          </a:p>
        </p:txBody>
      </p:sp>
    </p:spTree>
    <p:extLst>
      <p:ext uri="{BB962C8B-B14F-4D97-AF65-F5344CB8AC3E}">
        <p14:creationId xmlns:p14="http://schemas.microsoft.com/office/powerpoint/2010/main" val="1031689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Zoeken</a:t>
            </a:r>
            <a:r>
              <a:rPr lang="en-US" dirty="0"/>
              <a:t> </a:t>
            </a:r>
            <a:r>
              <a:rPr lang="en-US" dirty="0" err="1"/>
              <a:t>vergt</a:t>
            </a:r>
            <a:r>
              <a:rPr lang="en-US" dirty="0"/>
              <a:t> </a:t>
            </a:r>
            <a:r>
              <a:rPr lang="en-US" dirty="0" err="1"/>
              <a:t>ervaring</a:t>
            </a:r>
            <a:r>
              <a:rPr lang="en-US" dirty="0"/>
              <a:t> </a:t>
            </a:r>
            <a:r>
              <a:rPr lang="en-US" dirty="0" err="1"/>
              <a:t>en</a:t>
            </a:r>
            <a:r>
              <a:rPr lang="en-US" dirty="0"/>
              <a:t> </a:t>
            </a:r>
            <a:r>
              <a:rPr lang="en-US" dirty="0" err="1"/>
              <a:t>handig</a:t>
            </a:r>
            <a:r>
              <a:rPr lang="en-US" dirty="0"/>
              <a:t> </a:t>
            </a:r>
            <a:r>
              <a:rPr lang="en-US" dirty="0" err="1"/>
              <a:t>zoeken</a:t>
            </a:r>
            <a:r>
              <a:rPr lang="en-US" dirty="0"/>
              <a:t> </a:t>
            </a:r>
            <a:r>
              <a:rPr lang="en-US" dirty="0" err="1"/>
              <a:t>kan</a:t>
            </a:r>
            <a:r>
              <a:rPr lang="en-US" dirty="0"/>
              <a:t> nog al </a:t>
            </a:r>
            <a:r>
              <a:rPr lang="en-US" dirty="0" err="1"/>
              <a:t>verschillen</a:t>
            </a:r>
            <a:r>
              <a:rPr lang="en-US" dirty="0"/>
              <a:t> per tool. We </a:t>
            </a:r>
            <a:r>
              <a:rPr lang="en-US" dirty="0" err="1"/>
              <a:t>zullen</a:t>
            </a:r>
            <a:r>
              <a:rPr lang="en-US" dirty="0"/>
              <a:t> </a:t>
            </a:r>
            <a:r>
              <a:rPr lang="en-US" dirty="0" err="1"/>
              <a:t>hier</a:t>
            </a:r>
            <a:r>
              <a:rPr lang="en-US" dirty="0"/>
              <a:t> </a:t>
            </a:r>
            <a:r>
              <a:rPr lang="en-US" dirty="0" err="1"/>
              <a:t>een</a:t>
            </a:r>
            <a:r>
              <a:rPr lang="en-US" dirty="0"/>
              <a:t> </a:t>
            </a:r>
            <a:r>
              <a:rPr lang="en-US" dirty="0" err="1"/>
              <a:t>simpele</a:t>
            </a:r>
            <a:r>
              <a:rPr lang="en-US" dirty="0"/>
              <a:t> </a:t>
            </a:r>
            <a:r>
              <a:rPr lang="en-US" dirty="0" err="1"/>
              <a:t>strategie</a:t>
            </a:r>
            <a:r>
              <a:rPr lang="en-US" dirty="0"/>
              <a:t> </a:t>
            </a:r>
            <a:r>
              <a:rPr lang="en-US" dirty="0" err="1"/>
              <a:t>uitleggen</a:t>
            </a:r>
            <a:r>
              <a:rPr lang="en-US" dirty="0"/>
              <a:t> die </a:t>
            </a:r>
            <a:r>
              <a:rPr lang="en-US" dirty="0" err="1"/>
              <a:t>meestal</a:t>
            </a:r>
            <a:r>
              <a:rPr lang="en-US" dirty="0"/>
              <a:t> </a:t>
            </a:r>
            <a:r>
              <a:rPr lang="en-US" dirty="0" err="1"/>
              <a:t>geschikt</a:t>
            </a:r>
            <a:r>
              <a:rPr lang="en-US" dirty="0"/>
              <a:t> is al </a:t>
            </a:r>
            <a:r>
              <a:rPr lang="en-US" dirty="0" err="1"/>
              <a:t>uitgangspunt</a:t>
            </a:r>
            <a:r>
              <a:rPr lang="en-US" dirty="0"/>
              <a:t>. </a:t>
            </a:r>
            <a:r>
              <a:rPr lang="en-US" dirty="0" err="1"/>
              <a:t>Stap</a:t>
            </a:r>
            <a:r>
              <a:rPr lang="en-US" dirty="0"/>
              <a:t> 1 is het </a:t>
            </a:r>
            <a:r>
              <a:rPr lang="en-US" dirty="0" err="1"/>
              <a:t>verhogen</a:t>
            </a:r>
            <a:r>
              <a:rPr lang="en-US" dirty="0"/>
              <a:t> van de recall. Het </a:t>
            </a:r>
            <a:r>
              <a:rPr lang="en-US" dirty="0" err="1"/>
              <a:t>uitbreiden</a:t>
            </a:r>
            <a:r>
              <a:rPr lang="en-US" dirty="0"/>
              <a:t> van de </a:t>
            </a:r>
            <a:r>
              <a:rPr lang="en-US" dirty="0" err="1"/>
              <a:t>zoekvraag</a:t>
            </a:r>
            <a:r>
              <a:rPr lang="en-US" dirty="0"/>
              <a:t> om </a:t>
            </a:r>
            <a:r>
              <a:rPr lang="en-US" dirty="0" err="1"/>
              <a:t>ervoor</a:t>
            </a:r>
            <a:r>
              <a:rPr lang="en-US" dirty="0"/>
              <a:t> </a:t>
            </a:r>
            <a:r>
              <a:rPr lang="en-US" dirty="0" err="1"/>
              <a:t>te</a:t>
            </a:r>
            <a:r>
              <a:rPr lang="en-US" dirty="0"/>
              <a:t> </a:t>
            </a:r>
            <a:r>
              <a:rPr lang="en-US" dirty="0" err="1"/>
              <a:t>zorgen</a:t>
            </a:r>
            <a:r>
              <a:rPr lang="en-US" dirty="0"/>
              <a:t> </a:t>
            </a:r>
            <a:r>
              <a:rPr lang="en-US" dirty="0" err="1"/>
              <a:t>dat</a:t>
            </a:r>
            <a:r>
              <a:rPr lang="en-US" dirty="0"/>
              <a:t> </a:t>
            </a:r>
            <a:r>
              <a:rPr lang="en-US" dirty="0" err="1"/>
              <a:t>je</a:t>
            </a:r>
            <a:r>
              <a:rPr lang="en-US" dirty="0"/>
              <a:t> </a:t>
            </a:r>
            <a:r>
              <a:rPr lang="en-US" dirty="0" err="1"/>
              <a:t>geen</a:t>
            </a:r>
            <a:r>
              <a:rPr lang="en-US" dirty="0"/>
              <a:t> </a:t>
            </a:r>
            <a:r>
              <a:rPr lang="en-US" dirty="0" err="1"/>
              <a:t>relevante</a:t>
            </a:r>
            <a:r>
              <a:rPr lang="en-US" dirty="0"/>
              <a:t> hits mist. Het </a:t>
            </a:r>
            <a:r>
              <a:rPr lang="en-US" dirty="0" err="1"/>
              <a:t>nadeel</a:t>
            </a:r>
            <a:r>
              <a:rPr lang="en-US" dirty="0"/>
              <a:t> van </a:t>
            </a:r>
            <a:r>
              <a:rPr lang="en-US" dirty="0" err="1"/>
              <a:t>deze</a:t>
            </a:r>
            <a:r>
              <a:rPr lang="en-US" dirty="0"/>
              <a:t> </a:t>
            </a:r>
            <a:r>
              <a:rPr lang="en-US" dirty="0" err="1"/>
              <a:t>stap</a:t>
            </a:r>
            <a:r>
              <a:rPr lang="en-US" dirty="0"/>
              <a:t> is </a:t>
            </a:r>
            <a:r>
              <a:rPr lang="en-US" dirty="0" err="1"/>
              <a:t>dat</a:t>
            </a:r>
            <a:r>
              <a:rPr lang="en-US" dirty="0"/>
              <a:t> de </a:t>
            </a:r>
            <a:r>
              <a:rPr lang="en-US" dirty="0" err="1"/>
              <a:t>precisie</a:t>
            </a:r>
            <a:r>
              <a:rPr lang="en-US" dirty="0"/>
              <a:t> </a:t>
            </a:r>
            <a:r>
              <a:rPr lang="en-US" dirty="0" err="1"/>
              <a:t>omlaag</a:t>
            </a:r>
            <a:r>
              <a:rPr lang="en-US" dirty="0"/>
              <a:t> </a:t>
            </a:r>
            <a:r>
              <a:rPr lang="en-US" dirty="0" err="1"/>
              <a:t>gaat</a:t>
            </a:r>
            <a:r>
              <a:rPr lang="en-US" dirty="0"/>
              <a:t>. </a:t>
            </a:r>
            <a:r>
              <a:rPr lang="en-US" dirty="0" err="1"/>
              <a:t>Daarom</a:t>
            </a:r>
            <a:r>
              <a:rPr lang="en-US" dirty="0"/>
              <a:t> is </a:t>
            </a:r>
            <a:r>
              <a:rPr lang="en-US" dirty="0" err="1"/>
              <a:t>stap</a:t>
            </a:r>
            <a:r>
              <a:rPr lang="en-US" dirty="0"/>
              <a:t> 2 </a:t>
            </a:r>
            <a:r>
              <a:rPr lang="en-US" dirty="0" err="1"/>
              <a:t>gericht</a:t>
            </a:r>
            <a:r>
              <a:rPr lang="en-US" dirty="0"/>
              <a:t> op het </a:t>
            </a:r>
            <a:r>
              <a:rPr lang="en-US" dirty="0" err="1"/>
              <a:t>verhogen</a:t>
            </a:r>
            <a:r>
              <a:rPr lang="en-US" dirty="0"/>
              <a:t> van de </a:t>
            </a:r>
            <a:r>
              <a:rPr lang="en-US" dirty="0" err="1"/>
              <a:t>precisies</a:t>
            </a:r>
            <a:r>
              <a:rPr lang="en-US" dirty="0"/>
              <a:t>. Hoe </a:t>
            </a:r>
            <a:r>
              <a:rPr lang="en-US" dirty="0" err="1"/>
              <a:t>kan</a:t>
            </a:r>
            <a:r>
              <a:rPr lang="en-US" dirty="0"/>
              <a:t> de </a:t>
            </a:r>
            <a:r>
              <a:rPr lang="en-US" dirty="0" err="1"/>
              <a:t>zoekvraag</a:t>
            </a:r>
            <a:r>
              <a:rPr lang="en-US" dirty="0"/>
              <a:t> </a:t>
            </a:r>
            <a:r>
              <a:rPr lang="en-US" dirty="0" err="1"/>
              <a:t>verfijnd</a:t>
            </a:r>
            <a:r>
              <a:rPr lang="en-US" dirty="0"/>
              <a:t> </a:t>
            </a:r>
            <a:r>
              <a:rPr lang="en-US" dirty="0" err="1"/>
              <a:t>worden</a:t>
            </a:r>
            <a:r>
              <a:rPr lang="en-US" dirty="0"/>
              <a:t> </a:t>
            </a:r>
            <a:r>
              <a:rPr lang="en-US" dirty="0" err="1"/>
              <a:t>zoals</a:t>
            </a:r>
            <a:r>
              <a:rPr lang="en-US" dirty="0"/>
              <a:t> we minder false positives </a:t>
            </a:r>
            <a:r>
              <a:rPr lang="en-US" dirty="0" err="1"/>
              <a:t>krijgen</a:t>
            </a:r>
            <a:r>
              <a:rPr lang="en-US" dirty="0"/>
              <a:t>. </a:t>
            </a:r>
            <a:r>
              <a:rPr lang="en-US" dirty="0" err="1"/>
              <a:t>Tenslotte</a:t>
            </a:r>
            <a:r>
              <a:rPr lang="en-US" dirty="0"/>
              <a:t> is het nog </a:t>
            </a:r>
            <a:r>
              <a:rPr lang="en-US" dirty="0" err="1"/>
              <a:t>handig</a:t>
            </a:r>
            <a:r>
              <a:rPr lang="en-US" dirty="0"/>
              <a:t> om </a:t>
            </a:r>
            <a:r>
              <a:rPr lang="en-US" dirty="0" err="1"/>
              <a:t>stap</a:t>
            </a:r>
            <a:r>
              <a:rPr lang="en-US" dirty="0"/>
              <a:t> 3 </a:t>
            </a:r>
            <a:r>
              <a:rPr lang="en-US" dirty="0" err="1"/>
              <a:t>te</a:t>
            </a:r>
            <a:r>
              <a:rPr lang="en-US" dirty="0"/>
              <a:t> </a:t>
            </a:r>
            <a:r>
              <a:rPr lang="en-US" dirty="0" err="1"/>
              <a:t>ontwikkelen</a:t>
            </a:r>
            <a:r>
              <a:rPr lang="en-US" dirty="0"/>
              <a:t>. Dat is ene strategie om beter om te gaan met </a:t>
            </a:r>
            <a:r>
              <a:rPr lang="en-US" dirty="0" err="1"/>
              <a:t>lage</a:t>
            </a:r>
            <a:r>
              <a:rPr lang="en-US" dirty="0"/>
              <a:t> </a:t>
            </a:r>
            <a:r>
              <a:rPr lang="en-US" dirty="0" err="1"/>
              <a:t>precisie</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62</a:t>
            </a:fld>
            <a:endParaRPr lang="nl-NL"/>
          </a:p>
        </p:txBody>
      </p:sp>
    </p:spTree>
    <p:extLst>
      <p:ext uri="{BB962C8B-B14F-4D97-AF65-F5344CB8AC3E}">
        <p14:creationId xmlns:p14="http://schemas.microsoft.com/office/powerpoint/2010/main" val="391194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92075" y="746125"/>
            <a:ext cx="6626225" cy="3727450"/>
          </a:xfrm>
          <a:ln/>
        </p:spPr>
      </p:sp>
      <p:sp>
        <p:nvSpPr>
          <p:cNvPr id="54275" name="Rectangle 3"/>
          <p:cNvSpPr>
            <a:spLocks noGrp="1" noChangeArrowheads="1"/>
          </p:cNvSpPr>
          <p:nvPr>
            <p:ph type="body" idx="1"/>
          </p:nvPr>
        </p:nvSpPr>
        <p:spPr>
          <a:noFill/>
          <a:ln/>
        </p:spPr>
        <p:txBody>
          <a:bodyPr/>
          <a:lstStyle/>
          <a:p>
            <a:r>
              <a:rPr lang="en-US" dirty="0" err="1"/>
              <a:t>Voor</a:t>
            </a:r>
            <a:r>
              <a:rPr lang="en-US" dirty="0"/>
              <a:t> het </a:t>
            </a:r>
            <a:r>
              <a:rPr lang="en-US" dirty="0" err="1"/>
              <a:t>zoeken</a:t>
            </a:r>
            <a:r>
              <a:rPr lang="en-US" dirty="0"/>
              <a:t> in informatie wordt gebruik </a:t>
            </a:r>
            <a:r>
              <a:rPr lang="en-US" dirty="0" err="1"/>
              <a:t>gemaakt</a:t>
            </a:r>
            <a:r>
              <a:rPr lang="en-US" dirty="0"/>
              <a:t> van </a:t>
            </a:r>
            <a:r>
              <a:rPr lang="en-US" dirty="0" err="1"/>
              <a:t>zoektermen</a:t>
            </a:r>
            <a:r>
              <a:rPr lang="en-US" dirty="0"/>
              <a:t>. </a:t>
            </a:r>
            <a:r>
              <a:rPr lang="en-US" dirty="0" err="1"/>
              <a:t>Deze</a:t>
            </a:r>
            <a:r>
              <a:rPr lang="en-US" dirty="0"/>
              <a:t> </a:t>
            </a:r>
            <a:r>
              <a:rPr lang="en-US" dirty="0" err="1"/>
              <a:t>worden</a:t>
            </a:r>
            <a:r>
              <a:rPr lang="en-US" dirty="0"/>
              <a:t> </a:t>
            </a:r>
            <a:r>
              <a:rPr lang="en-US" dirty="0" err="1"/>
              <a:t>gecombineerd</a:t>
            </a:r>
            <a:r>
              <a:rPr lang="en-US" dirty="0"/>
              <a:t> met filters op de meta data (</a:t>
            </a:r>
            <a:r>
              <a:rPr lang="en-US" dirty="0" err="1"/>
              <a:t>bijvoorbeeld</a:t>
            </a:r>
            <a:r>
              <a:rPr lang="en-US" dirty="0"/>
              <a:t> </a:t>
            </a:r>
            <a:r>
              <a:rPr lang="en-US" dirty="0" err="1"/>
              <a:t>afzender</a:t>
            </a:r>
            <a:r>
              <a:rPr lang="en-US" dirty="0"/>
              <a:t>, datum </a:t>
            </a:r>
            <a:r>
              <a:rPr lang="en-US" dirty="0" err="1"/>
              <a:t>enz</a:t>
            </a:r>
            <a:r>
              <a:rPr lang="en-US" dirty="0"/>
              <a:t>) om </a:t>
            </a:r>
            <a:r>
              <a:rPr lang="en-US" dirty="0" err="1"/>
              <a:t>te</a:t>
            </a:r>
            <a:r>
              <a:rPr lang="en-US" dirty="0"/>
              <a:t> </a:t>
            </a:r>
            <a:r>
              <a:rPr lang="en-US" dirty="0" err="1"/>
              <a:t>trechteren</a:t>
            </a:r>
            <a:r>
              <a:rPr lang="en-US" dirty="0"/>
              <a:t>.</a:t>
            </a:r>
          </a:p>
        </p:txBody>
      </p:sp>
    </p:spTree>
    <p:extLst>
      <p:ext uri="{BB962C8B-B14F-4D97-AF65-F5344CB8AC3E}">
        <p14:creationId xmlns:p14="http://schemas.microsoft.com/office/powerpoint/2010/main" val="372318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Zoeken</a:t>
            </a:r>
            <a:r>
              <a:rPr lang="en-US" dirty="0"/>
              <a:t> </a:t>
            </a:r>
            <a:r>
              <a:rPr lang="en-US" dirty="0" err="1"/>
              <a:t>naar</a:t>
            </a:r>
            <a:r>
              <a:rPr lang="en-US" dirty="0"/>
              <a:t> </a:t>
            </a:r>
            <a:r>
              <a:rPr lang="en-US" dirty="0" err="1"/>
              <a:t>een</a:t>
            </a:r>
            <a:r>
              <a:rPr lang="en-US" dirty="0"/>
              <a:t> </a:t>
            </a:r>
            <a:r>
              <a:rPr lang="en-US" dirty="0" err="1"/>
              <a:t>speld</a:t>
            </a:r>
            <a:r>
              <a:rPr lang="en-US" dirty="0"/>
              <a:t> in </a:t>
            </a:r>
            <a:r>
              <a:rPr lang="en-US" dirty="0" err="1"/>
              <a:t>een</a:t>
            </a:r>
            <a:r>
              <a:rPr lang="en-US" dirty="0"/>
              <a:t> </a:t>
            </a:r>
            <a:r>
              <a:rPr lang="en-US" dirty="0" err="1"/>
              <a:t>hooiberg</a:t>
            </a:r>
            <a:r>
              <a:rPr lang="en-US" dirty="0"/>
              <a:t>. Maar </a:t>
            </a:r>
            <a:r>
              <a:rPr lang="en-US" dirty="0" err="1"/>
              <a:t>welke</a:t>
            </a:r>
            <a:r>
              <a:rPr lang="en-US" dirty="0"/>
              <a:t> </a:t>
            </a:r>
            <a:r>
              <a:rPr lang="en-US" dirty="0" err="1"/>
              <a:t>hooiberg</a:t>
            </a:r>
            <a:r>
              <a:rPr lang="en-US" dirty="0"/>
              <a:t>? En hoe </a:t>
            </a:r>
            <a:r>
              <a:rPr lang="en-US" dirty="0" err="1"/>
              <a:t>ziet</a:t>
            </a:r>
            <a:r>
              <a:rPr lang="en-US" dirty="0"/>
              <a:t> die </a:t>
            </a:r>
            <a:r>
              <a:rPr lang="en-US" dirty="0" err="1"/>
              <a:t>speld</a:t>
            </a:r>
            <a:r>
              <a:rPr lang="en-US" dirty="0"/>
              <a:t> </a:t>
            </a:r>
            <a:r>
              <a:rPr lang="en-US" dirty="0" err="1"/>
              <a:t>eruit</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41</a:t>
            </a:fld>
            <a:endParaRPr lang="nl-NL"/>
          </a:p>
        </p:txBody>
      </p:sp>
    </p:spTree>
    <p:extLst>
      <p:ext uri="{BB962C8B-B14F-4D97-AF65-F5344CB8AC3E}">
        <p14:creationId xmlns:p14="http://schemas.microsoft.com/office/powerpoint/2010/main" val="319063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6225" cy="3727450"/>
          </a:xfrm>
        </p:spPr>
      </p:sp>
      <p:sp>
        <p:nvSpPr>
          <p:cNvPr id="3" name="Notes Placeholder 2"/>
          <p:cNvSpPr>
            <a:spLocks noGrp="1"/>
          </p:cNvSpPr>
          <p:nvPr>
            <p:ph type="body" idx="1"/>
          </p:nvPr>
        </p:nvSpPr>
        <p:spPr/>
        <p:txBody>
          <a:bodyPr/>
          <a:lstStyle/>
          <a:p>
            <a:r>
              <a:rPr lang="nl-NL" dirty="0"/>
              <a:t>Stel je zoekt naar Paris hilton. Ben je dan op zoek naar de </a:t>
            </a:r>
            <a:r>
              <a:rPr lang="nl-NL" dirty="0" err="1"/>
              <a:t>celebrity</a:t>
            </a:r>
            <a:r>
              <a:rPr lang="nl-NL" dirty="0"/>
              <a:t> </a:t>
            </a:r>
            <a:r>
              <a:rPr lang="nl-NL" dirty="0" err="1"/>
              <a:t>paris</a:t>
            </a:r>
            <a:r>
              <a:rPr lang="nl-NL" dirty="0"/>
              <a:t> </a:t>
            </a:r>
            <a:r>
              <a:rPr lang="nl-NL" dirty="0" err="1"/>
              <a:t>hilton</a:t>
            </a:r>
            <a:r>
              <a:rPr lang="nl-NL" dirty="0"/>
              <a:t> of het </a:t>
            </a:r>
            <a:r>
              <a:rPr lang="nl-NL" dirty="0" err="1"/>
              <a:t>hilton</a:t>
            </a:r>
            <a:r>
              <a:rPr lang="nl-NL" dirty="0"/>
              <a:t> hotel in </a:t>
            </a:r>
            <a:r>
              <a:rPr lang="nl-NL" dirty="0" err="1"/>
              <a:t>parijs</a:t>
            </a:r>
            <a:r>
              <a:rPr lang="nl-NL" dirty="0"/>
              <a:t>? Zoeken op trefwoorden is niet zaligmakend. Welke zoekwoorden moet je gebruiken?</a:t>
            </a:r>
          </a:p>
        </p:txBody>
      </p:sp>
      <p:sp>
        <p:nvSpPr>
          <p:cNvPr id="4" name="Slide Number Placeholder 3"/>
          <p:cNvSpPr>
            <a:spLocks noGrp="1"/>
          </p:cNvSpPr>
          <p:nvPr>
            <p:ph type="sldNum" sz="quarter" idx="10"/>
          </p:nvPr>
        </p:nvSpPr>
        <p:spPr/>
        <p:txBody>
          <a:bodyPr/>
          <a:lstStyle/>
          <a:p>
            <a:fld id="{3802F215-BF65-4E40-8330-72D78099E320}" type="slidenum">
              <a:rPr lang="en-US" smtClean="0"/>
              <a:pPr/>
              <a:t>42</a:t>
            </a:fld>
            <a:endParaRPr lang="en-US"/>
          </a:p>
        </p:txBody>
      </p:sp>
    </p:spTree>
    <p:extLst>
      <p:ext uri="{BB962C8B-B14F-4D97-AF65-F5344CB8AC3E}">
        <p14:creationId xmlns:p14="http://schemas.microsoft.com/office/powerpoint/2010/main" val="377137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Het </a:t>
            </a:r>
            <a:r>
              <a:rPr lang="en-US" dirty="0" err="1"/>
              <a:t>grote</a:t>
            </a:r>
            <a:r>
              <a:rPr lang="en-US" dirty="0"/>
              <a:t> </a:t>
            </a:r>
            <a:r>
              <a:rPr lang="en-US" dirty="0" err="1"/>
              <a:t>probleem</a:t>
            </a:r>
            <a:r>
              <a:rPr lang="en-US" dirty="0"/>
              <a:t> is </a:t>
            </a:r>
            <a:r>
              <a:rPr lang="en-US" dirty="0" err="1"/>
              <a:t>dat</a:t>
            </a:r>
            <a:r>
              <a:rPr lang="en-US" dirty="0"/>
              <a:t> </a:t>
            </a:r>
            <a:r>
              <a:rPr lang="en-US" dirty="0" err="1"/>
              <a:t>een</a:t>
            </a:r>
            <a:r>
              <a:rPr lang="en-US" dirty="0"/>
              <a:t> </a:t>
            </a:r>
            <a:r>
              <a:rPr lang="en-US" dirty="0" err="1"/>
              <a:t>fraude</a:t>
            </a:r>
            <a:r>
              <a:rPr lang="en-US" dirty="0"/>
              <a:t> </a:t>
            </a:r>
            <a:r>
              <a:rPr lang="en-US" dirty="0" err="1"/>
              <a:t>onderzoekers</a:t>
            </a:r>
            <a:r>
              <a:rPr lang="en-US" dirty="0"/>
              <a:t> </a:t>
            </a:r>
            <a:r>
              <a:rPr lang="en-US" dirty="0" err="1"/>
              <a:t>niet</a:t>
            </a:r>
            <a:r>
              <a:rPr lang="en-US" dirty="0"/>
              <a:t> </a:t>
            </a:r>
            <a:r>
              <a:rPr lang="en-US" dirty="0" err="1"/>
              <a:t>precies</a:t>
            </a:r>
            <a:r>
              <a:rPr lang="en-US" dirty="0"/>
              <a:t> </a:t>
            </a:r>
            <a:r>
              <a:rPr lang="en-US" dirty="0" err="1"/>
              <a:t>weet</a:t>
            </a:r>
            <a:r>
              <a:rPr lang="en-US" dirty="0"/>
              <a:t> </a:t>
            </a:r>
            <a:r>
              <a:rPr lang="en-US" dirty="0" err="1"/>
              <a:t>waar</a:t>
            </a:r>
            <a:r>
              <a:rPr lang="en-US" dirty="0"/>
              <a:t> </a:t>
            </a:r>
            <a:r>
              <a:rPr lang="en-US" dirty="0" err="1"/>
              <a:t>je</a:t>
            </a:r>
            <a:r>
              <a:rPr lang="en-US" dirty="0"/>
              <a:t> </a:t>
            </a:r>
            <a:r>
              <a:rPr lang="en-US" dirty="0" err="1"/>
              <a:t>precies</a:t>
            </a:r>
            <a:r>
              <a:rPr lang="en-US" dirty="0"/>
              <a:t> </a:t>
            </a:r>
            <a:r>
              <a:rPr lang="en-US" dirty="0" err="1"/>
              <a:t>naar</a:t>
            </a:r>
            <a:r>
              <a:rPr lang="en-US" dirty="0"/>
              <a:t> op </a:t>
            </a:r>
            <a:r>
              <a:rPr lang="en-US" dirty="0" err="1"/>
              <a:t>zoek</a:t>
            </a:r>
            <a:r>
              <a:rPr lang="en-US" dirty="0"/>
              <a:t> bent. Denk </a:t>
            </a:r>
            <a:r>
              <a:rPr lang="en-US" dirty="0" err="1"/>
              <a:t>aan</a:t>
            </a:r>
            <a:r>
              <a:rPr lang="en-US" dirty="0"/>
              <a:t> de </a:t>
            </a:r>
            <a:r>
              <a:rPr lang="en-US" dirty="0" err="1"/>
              <a:t>oefeningen</a:t>
            </a:r>
            <a:r>
              <a:rPr lang="en-US" dirty="0"/>
              <a:t> van </a:t>
            </a:r>
            <a:r>
              <a:rPr lang="en-US" dirty="0" err="1"/>
              <a:t>deze</a:t>
            </a:r>
            <a:r>
              <a:rPr lang="en-US" dirty="0"/>
              <a:t> </a:t>
            </a:r>
            <a:r>
              <a:rPr lang="en-US" dirty="0" err="1"/>
              <a:t>ochtend</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43</a:t>
            </a:fld>
            <a:endParaRPr lang="nl-NL"/>
          </a:p>
        </p:txBody>
      </p:sp>
    </p:spTree>
    <p:extLst>
      <p:ext uri="{BB962C8B-B14F-4D97-AF65-F5344CB8AC3E}">
        <p14:creationId xmlns:p14="http://schemas.microsoft.com/office/powerpoint/2010/main" val="3269179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Dit</a:t>
            </a:r>
            <a:r>
              <a:rPr lang="en-US" dirty="0"/>
              <a:t> is een slide met annimatie die </a:t>
            </a:r>
            <a:r>
              <a:rPr lang="en-US" dirty="0" err="1" smtClean="0"/>
              <a:t>visualizeert</a:t>
            </a:r>
            <a:r>
              <a:rPr lang="en-US" dirty="0" smtClean="0"/>
              <a:t> </a:t>
            </a:r>
            <a:r>
              <a:rPr lang="en-US" dirty="0"/>
              <a:t>wat recall </a:t>
            </a:r>
            <a:r>
              <a:rPr lang="en-US" dirty="0" err="1"/>
              <a:t>en</a:t>
            </a:r>
            <a:r>
              <a:rPr lang="en-US" dirty="0"/>
              <a:t> </a:t>
            </a:r>
            <a:r>
              <a:rPr lang="en-US" dirty="0" err="1"/>
              <a:t>precisie</a:t>
            </a:r>
            <a:r>
              <a:rPr lang="en-US" dirty="0"/>
              <a:t> </a:t>
            </a:r>
            <a:r>
              <a:rPr lang="en-US" dirty="0" err="1"/>
              <a:t>betekenen</a:t>
            </a:r>
            <a:r>
              <a:rPr lang="en-US" dirty="0"/>
              <a:t>. </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44</a:t>
            </a:fld>
            <a:endParaRPr lang="nl-NL"/>
          </a:p>
        </p:txBody>
      </p:sp>
    </p:spTree>
    <p:extLst>
      <p:ext uri="{BB962C8B-B14F-4D97-AF65-F5344CB8AC3E}">
        <p14:creationId xmlns:p14="http://schemas.microsoft.com/office/powerpoint/2010/main" val="294005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err="1"/>
              <a:t>Ideale</a:t>
            </a:r>
            <a:r>
              <a:rPr lang="en-US" dirty="0"/>
              <a:t> </a:t>
            </a:r>
            <a:r>
              <a:rPr lang="en-US" dirty="0" err="1"/>
              <a:t>geval</a:t>
            </a:r>
            <a:r>
              <a:rPr lang="en-US" dirty="0"/>
              <a:t> </a:t>
            </a:r>
            <a:r>
              <a:rPr lang="en-US" dirty="0" err="1"/>
              <a:t>wanneer</a:t>
            </a:r>
            <a:r>
              <a:rPr lang="en-US" dirty="0"/>
              <a:t> we exact </a:t>
            </a:r>
            <a:r>
              <a:rPr lang="en-US" dirty="0" err="1"/>
              <a:t>alles</a:t>
            </a:r>
            <a:r>
              <a:rPr lang="en-US" dirty="0"/>
              <a:t> </a:t>
            </a:r>
            <a:r>
              <a:rPr lang="en-US" dirty="0" err="1"/>
              <a:t>vinden</a:t>
            </a:r>
            <a:r>
              <a:rPr lang="en-US" dirty="0"/>
              <a:t> wat </a:t>
            </a:r>
            <a:r>
              <a:rPr lang="en-US" dirty="0" err="1"/>
              <a:t>er</a:t>
            </a:r>
            <a:r>
              <a:rPr lang="en-US" dirty="0"/>
              <a:t> </a:t>
            </a:r>
            <a:r>
              <a:rPr lang="en-US" dirty="0" err="1"/>
              <a:t>te</a:t>
            </a:r>
            <a:r>
              <a:rPr lang="en-US" dirty="0"/>
              <a:t> </a:t>
            </a:r>
            <a:r>
              <a:rPr lang="en-US" dirty="0" err="1"/>
              <a:t>vinden</a:t>
            </a:r>
            <a:r>
              <a:rPr lang="en-US" dirty="0"/>
              <a:t> </a:t>
            </a:r>
            <a:r>
              <a:rPr lang="en-US" dirty="0" err="1"/>
              <a:t>valt</a:t>
            </a:r>
            <a:r>
              <a:rPr lang="en-US" dirty="0"/>
              <a:t>.  Recall </a:t>
            </a:r>
            <a:r>
              <a:rPr lang="en-US" dirty="0" err="1"/>
              <a:t>en</a:t>
            </a:r>
            <a:r>
              <a:rPr lang="en-US" dirty="0"/>
              <a:t> </a:t>
            </a:r>
            <a:r>
              <a:rPr lang="en-US" dirty="0" err="1"/>
              <a:t>precisie</a:t>
            </a:r>
            <a:r>
              <a:rPr lang="en-US" dirty="0"/>
              <a:t> </a:t>
            </a:r>
            <a:r>
              <a:rPr lang="en-US" dirty="0" err="1"/>
              <a:t>zijn</a:t>
            </a:r>
            <a:r>
              <a:rPr lang="en-US" dirty="0"/>
              <a:t> </a:t>
            </a:r>
            <a:r>
              <a:rPr lang="en-US" dirty="0" err="1"/>
              <a:t>dan</a:t>
            </a:r>
            <a:r>
              <a:rPr lang="en-US" dirty="0"/>
              <a:t> </a:t>
            </a:r>
            <a:r>
              <a:rPr lang="en-US" dirty="0" err="1"/>
              <a:t>allebeid</a:t>
            </a:r>
            <a:r>
              <a:rPr lang="en-US" dirty="0"/>
              <a:t> 100% (1)</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45</a:t>
            </a:fld>
            <a:endParaRPr lang="nl-NL"/>
          </a:p>
        </p:txBody>
      </p:sp>
    </p:spTree>
    <p:extLst>
      <p:ext uri="{BB962C8B-B14F-4D97-AF65-F5344CB8AC3E}">
        <p14:creationId xmlns:p14="http://schemas.microsoft.com/office/powerpoint/2010/main" val="68901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In het </a:t>
            </a:r>
            <a:r>
              <a:rPr lang="en-US" dirty="0" err="1"/>
              <a:t>slechtste</a:t>
            </a:r>
            <a:r>
              <a:rPr lang="en-US" dirty="0"/>
              <a:t> </a:t>
            </a:r>
            <a:r>
              <a:rPr lang="en-US" dirty="0" err="1"/>
              <a:t>geval</a:t>
            </a:r>
            <a:r>
              <a:rPr lang="en-US" dirty="0"/>
              <a:t> </a:t>
            </a:r>
            <a:r>
              <a:rPr lang="en-US" dirty="0" err="1"/>
              <a:t>vind</a:t>
            </a:r>
            <a:r>
              <a:rPr lang="en-US" dirty="0"/>
              <a:t> </a:t>
            </a:r>
            <a:r>
              <a:rPr lang="en-US" dirty="0" err="1"/>
              <a:t>je</a:t>
            </a:r>
            <a:r>
              <a:rPr lang="en-US" dirty="0"/>
              <a:t> </a:t>
            </a:r>
            <a:r>
              <a:rPr lang="en-US" dirty="0" err="1"/>
              <a:t>helamaal</a:t>
            </a:r>
            <a:r>
              <a:rPr lang="en-US" dirty="0"/>
              <a:t> </a:t>
            </a:r>
            <a:r>
              <a:rPr lang="en-US" dirty="0" err="1"/>
              <a:t>niets</a:t>
            </a:r>
            <a:r>
              <a:rPr lang="en-US" dirty="0"/>
              <a:t>. Dan is de recall 0 </a:t>
            </a:r>
            <a:r>
              <a:rPr lang="en-US" dirty="0" err="1"/>
              <a:t>en</a:t>
            </a:r>
            <a:r>
              <a:rPr lang="en-US" dirty="0"/>
              <a:t> de </a:t>
            </a:r>
            <a:r>
              <a:rPr lang="en-US" dirty="0" err="1"/>
              <a:t>precisie</a:t>
            </a:r>
            <a:r>
              <a:rPr lang="en-US" dirty="0"/>
              <a:t> is </a:t>
            </a:r>
            <a:r>
              <a:rPr lang="en-US" dirty="0" err="1"/>
              <a:t>ook</a:t>
            </a:r>
            <a:r>
              <a:rPr lang="en-US" dirty="0"/>
              <a:t> 0.</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46</a:t>
            </a:fld>
            <a:endParaRPr lang="nl-NL"/>
          </a:p>
        </p:txBody>
      </p:sp>
    </p:spTree>
    <p:extLst>
      <p:ext uri="{BB962C8B-B14F-4D97-AF65-F5344CB8AC3E}">
        <p14:creationId xmlns:p14="http://schemas.microsoft.com/office/powerpoint/2010/main" val="3547698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2075" y="746125"/>
            <a:ext cx="6626225" cy="3727450"/>
          </a:xfrm>
        </p:spPr>
      </p:sp>
      <p:sp>
        <p:nvSpPr>
          <p:cNvPr id="3" name="Tijdelijke aanduiding voor notities 2"/>
          <p:cNvSpPr>
            <a:spLocks noGrp="1"/>
          </p:cNvSpPr>
          <p:nvPr>
            <p:ph type="body" idx="1"/>
          </p:nvPr>
        </p:nvSpPr>
        <p:spPr/>
        <p:txBody>
          <a:bodyPr/>
          <a:lstStyle/>
          <a:p>
            <a:r>
              <a:rPr lang="en-US" dirty="0"/>
              <a:t>In werkelijkheid zal het </a:t>
            </a:r>
            <a:r>
              <a:rPr lang="en-US" dirty="0" err="1"/>
              <a:t>resultaat</a:t>
            </a:r>
            <a:r>
              <a:rPr lang="en-US" dirty="0"/>
              <a:t> </a:t>
            </a:r>
            <a:r>
              <a:rPr lang="en-US" dirty="0" err="1"/>
              <a:t>er</a:t>
            </a:r>
            <a:r>
              <a:rPr lang="en-US" dirty="0"/>
              <a:t> </a:t>
            </a:r>
            <a:r>
              <a:rPr lang="en-US" dirty="0" err="1"/>
              <a:t>altijd</a:t>
            </a:r>
            <a:r>
              <a:rPr lang="en-US" dirty="0"/>
              <a:t> </a:t>
            </a:r>
            <a:r>
              <a:rPr lang="en-US" dirty="0" err="1"/>
              <a:t>tussen</a:t>
            </a:r>
            <a:r>
              <a:rPr lang="en-US" dirty="0"/>
              <a:t> in liggen. Naarmate je probeert de recall te verhogen zal het resultaat </a:t>
            </a:r>
            <a:r>
              <a:rPr lang="en-US" dirty="0" err="1"/>
              <a:t>waarschijnlijk</a:t>
            </a:r>
            <a:r>
              <a:rPr lang="en-US" dirty="0"/>
              <a:t> minder </a:t>
            </a:r>
            <a:r>
              <a:rPr lang="en-US" dirty="0" err="1"/>
              <a:t>precies</a:t>
            </a:r>
            <a:r>
              <a:rPr lang="en-US" dirty="0"/>
              <a:t> </a:t>
            </a:r>
            <a:r>
              <a:rPr lang="en-US" dirty="0" err="1"/>
              <a:t>worden</a:t>
            </a:r>
            <a:r>
              <a:rPr lang="en-US" dirty="0"/>
              <a:t>. Het </a:t>
            </a:r>
            <a:r>
              <a:rPr lang="en-US" dirty="0" err="1"/>
              <a:t>gevolg</a:t>
            </a:r>
            <a:r>
              <a:rPr lang="en-US" dirty="0"/>
              <a:t> van </a:t>
            </a:r>
            <a:r>
              <a:rPr lang="en-US" dirty="0" err="1"/>
              <a:t>een</a:t>
            </a:r>
            <a:r>
              <a:rPr lang="en-US" dirty="0"/>
              <a:t> </a:t>
            </a:r>
            <a:r>
              <a:rPr lang="en-US" dirty="0" err="1"/>
              <a:t>lage</a:t>
            </a:r>
            <a:r>
              <a:rPr lang="en-US" dirty="0"/>
              <a:t> </a:t>
            </a:r>
            <a:r>
              <a:rPr lang="en-US" dirty="0" err="1"/>
              <a:t>precisie</a:t>
            </a:r>
            <a:r>
              <a:rPr lang="en-US" dirty="0"/>
              <a:t> is </a:t>
            </a:r>
            <a:r>
              <a:rPr lang="en-US" dirty="0" err="1"/>
              <a:t>dat</a:t>
            </a:r>
            <a:r>
              <a:rPr lang="en-US" dirty="0"/>
              <a:t> </a:t>
            </a:r>
            <a:r>
              <a:rPr lang="en-US" dirty="0" err="1"/>
              <a:t>je</a:t>
            </a:r>
            <a:r>
              <a:rPr lang="en-US" dirty="0"/>
              <a:t> </a:t>
            </a:r>
            <a:r>
              <a:rPr lang="en-US" dirty="0" err="1"/>
              <a:t>veel</a:t>
            </a:r>
            <a:r>
              <a:rPr lang="en-US" dirty="0"/>
              <a:t> extra </a:t>
            </a:r>
            <a:r>
              <a:rPr lang="en-US" dirty="0" err="1"/>
              <a:t>werk</a:t>
            </a:r>
            <a:r>
              <a:rPr lang="en-US" dirty="0"/>
              <a:t> hebt </a:t>
            </a:r>
            <a:r>
              <a:rPr lang="en-US" dirty="0" err="1"/>
              <a:t>aan</a:t>
            </a:r>
            <a:r>
              <a:rPr lang="en-US" dirty="0"/>
              <a:t> het </a:t>
            </a:r>
            <a:r>
              <a:rPr lang="en-US" dirty="0" err="1"/>
              <a:t>doorlezen</a:t>
            </a:r>
            <a:r>
              <a:rPr lang="en-US" dirty="0"/>
              <a:t> van </a:t>
            </a:r>
            <a:r>
              <a:rPr lang="en-US" dirty="0" err="1"/>
              <a:t>niet</a:t>
            </a:r>
            <a:r>
              <a:rPr lang="en-US" dirty="0"/>
              <a:t> </a:t>
            </a:r>
            <a:r>
              <a:rPr lang="en-US" dirty="0" err="1"/>
              <a:t>relevante</a:t>
            </a:r>
            <a:r>
              <a:rPr lang="en-US" dirty="0"/>
              <a:t> </a:t>
            </a:r>
            <a:r>
              <a:rPr lang="en-US" dirty="0" err="1"/>
              <a:t>documenten</a:t>
            </a:r>
            <a:r>
              <a:rPr lang="en-US" dirty="0"/>
              <a:t> </a:t>
            </a:r>
            <a:r>
              <a:rPr lang="en-US" dirty="0" err="1"/>
              <a:t>en</a:t>
            </a:r>
            <a:r>
              <a:rPr lang="en-US" dirty="0"/>
              <a:t> emails.</a:t>
            </a:r>
          </a:p>
        </p:txBody>
      </p:sp>
      <p:sp>
        <p:nvSpPr>
          <p:cNvPr id="4" name="Tijdelijke aanduiding voor dianummer 3"/>
          <p:cNvSpPr>
            <a:spLocks noGrp="1"/>
          </p:cNvSpPr>
          <p:nvPr>
            <p:ph type="sldNum" sz="quarter" idx="10"/>
          </p:nvPr>
        </p:nvSpPr>
        <p:spPr/>
        <p:txBody>
          <a:bodyPr/>
          <a:lstStyle/>
          <a:p>
            <a:fld id="{CB78F1AB-29EF-4445-A82D-E8624A7043CE}" type="slidenum">
              <a:rPr lang="nl-NL" smtClean="0"/>
              <a:t>47</a:t>
            </a:fld>
            <a:endParaRPr lang="nl-NL"/>
          </a:p>
        </p:txBody>
      </p:sp>
    </p:spTree>
    <p:extLst>
      <p:ext uri="{BB962C8B-B14F-4D97-AF65-F5344CB8AC3E}">
        <p14:creationId xmlns:p14="http://schemas.microsoft.com/office/powerpoint/2010/main" val="2318741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55984" y="-128550"/>
            <a:ext cx="7772400" cy="1102519"/>
          </a:xfrm>
          <a:prstGeom prst="rect">
            <a:avLst/>
          </a:prstGeom>
        </p:spPr>
        <p:txBody>
          <a:bodyPr anchor="b"/>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Tree>
    <p:extLst>
      <p:ext uri="{BB962C8B-B14F-4D97-AF65-F5344CB8AC3E}">
        <p14:creationId xmlns:p14="http://schemas.microsoft.com/office/powerpoint/2010/main" val="217745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edbac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447051"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End of </a:t>
            </a:r>
            <a:r>
              <a:rPr lang="nl-NL" sz="2400" b="1" dirty="0" err="1">
                <a:latin typeface="Verdana" panose="020B0604030504040204" pitchFamily="34" charset="0"/>
                <a:ea typeface="Verdana" panose="020B0604030504040204" pitchFamily="34" charset="0"/>
              </a:rPr>
              <a:t>the</a:t>
            </a:r>
            <a:r>
              <a:rPr lang="nl-NL" sz="2400" b="1" dirty="0">
                <a:latin typeface="Verdana" panose="020B0604030504040204" pitchFamily="34" charset="0"/>
                <a:ea typeface="Verdana" panose="020B0604030504040204" pitchFamily="34" charset="0"/>
              </a:rPr>
              <a:t> </a:t>
            </a:r>
            <a:r>
              <a:rPr lang="nl-NL" sz="2400" b="1" dirty="0" err="1">
                <a:latin typeface="Verdana" panose="020B0604030504040204" pitchFamily="34" charset="0"/>
                <a:ea typeface="Verdana" panose="020B0604030504040204" pitchFamily="34" charset="0"/>
              </a:rPr>
              <a:t>day</a:t>
            </a:r>
            <a:r>
              <a:rPr lang="nl-NL" sz="2400" b="1" dirty="0">
                <a:latin typeface="Verdana" panose="020B0604030504040204" pitchFamily="34" charset="0"/>
                <a:ea typeface="Verdana" panose="020B0604030504040204" pitchFamily="34" charset="0"/>
              </a:rPr>
              <a:t> feedback</a:t>
            </a:r>
          </a:p>
        </p:txBody>
      </p:sp>
      <p:pic>
        <p:nvPicPr>
          <p:cNvPr id="7170" name="Picture 2" descr="Customer Feedback Icons - Download Free Vector Icons | Noun Project">
            <a:extLst>
              <a:ext uri="{FF2B5EF4-FFF2-40B4-BE49-F238E27FC236}">
                <a16:creationId xmlns:a16="http://schemas.microsoft.com/office/drawing/2014/main" id="{3C9CF67E-45F4-425F-9F01-AC24B910DF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72988" y="1465866"/>
            <a:ext cx="2985531" cy="298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6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of the day">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886274"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See you </a:t>
            </a:r>
            <a:r>
              <a:rPr lang="nl-NL" sz="2400" b="1" dirty="0" err="1">
                <a:latin typeface="Verdana" panose="020B0604030504040204" pitchFamily="34" charset="0"/>
                <a:ea typeface="Verdana" panose="020B0604030504040204" pitchFamily="34" charset="0"/>
              </a:rPr>
              <a:t>tomorrow</a:t>
            </a:r>
            <a:r>
              <a:rPr lang="nl-NL" sz="2400" b="1" dirty="0">
                <a:latin typeface="Verdana" panose="020B0604030504040204" pitchFamily="34" charset="0"/>
                <a:ea typeface="Verdana" panose="020B0604030504040204" pitchFamily="34" charset="0"/>
              </a:rPr>
              <a:t> 8:30 </a:t>
            </a:r>
            <a:r>
              <a:rPr lang="nl-NL" sz="2400" b="1" dirty="0" err="1">
                <a:latin typeface="Verdana" panose="020B0604030504040204" pitchFamily="34" charset="0"/>
                <a:ea typeface="Verdana" panose="020B0604030504040204" pitchFamily="34" charset="0"/>
              </a:rPr>
              <a:t>am</a:t>
            </a:r>
            <a:endParaRPr lang="nl-NL" sz="2400" b="1" dirty="0">
              <a:latin typeface="Verdana" panose="020B0604030504040204" pitchFamily="34" charset="0"/>
              <a:ea typeface="Verdana" panose="020B0604030504040204" pitchFamily="34" charset="0"/>
            </a:endParaRPr>
          </a:p>
        </p:txBody>
      </p:sp>
      <p:pic>
        <p:nvPicPr>
          <p:cNvPr id="9218" name="Picture 2" descr="Tomorrow Icons - Download Free Vector Icons | Noun Project">
            <a:extLst>
              <a:ext uri="{FF2B5EF4-FFF2-40B4-BE49-F238E27FC236}">
                <a16:creationId xmlns:a16="http://schemas.microsoft.com/office/drawing/2014/main" id="{252CE840-5697-49DE-80BE-5C0E6C169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24991" y="1461509"/>
            <a:ext cx="2833221" cy="283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42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8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611560" y="205979"/>
            <a:ext cx="8075240" cy="857250"/>
          </a:xfrm>
        </p:spPr>
        <p:txBody>
          <a:bodyPr/>
          <a:lstStyle/>
          <a:p>
            <a:r>
              <a:rPr lang="en-US"/>
              <a:t>Titelstijl van model bewerken</a:t>
            </a:r>
            <a:endParaRPr lang="nl-NL"/>
          </a:p>
        </p:txBody>
      </p:sp>
      <p:sp>
        <p:nvSpPr>
          <p:cNvPr id="7" name="Tijdelijke aanduiding voor inhoud 2"/>
          <p:cNvSpPr>
            <a:spLocks noGrp="1"/>
          </p:cNvSpPr>
          <p:nvPr>
            <p:ph sz="half" idx="1"/>
          </p:nvPr>
        </p:nvSpPr>
        <p:spPr>
          <a:xfrm>
            <a:off x="611560" y="1167595"/>
            <a:ext cx="8075240" cy="3132348"/>
          </a:xfrm>
        </p:spPr>
        <p:txBody>
          <a:bodyPr>
            <a:normAutofit/>
          </a:bodyPr>
          <a:lstStyle>
            <a:lvl1pPr marL="192881" marR="0" indent="-192881" algn="l" defTabSz="257175" rtl="0" eaLnBrk="0" fontAlgn="base" latinLnBrk="0" hangingPunct="0">
              <a:lnSpc>
                <a:spcPct val="100000"/>
              </a:lnSpc>
              <a:spcBef>
                <a:spcPct val="20000"/>
              </a:spcBef>
              <a:spcAft>
                <a:spcPct val="0"/>
              </a:spcAft>
              <a:buClrTx/>
              <a:buSzTx/>
              <a:buFont typeface="Arial"/>
              <a:buChar char="•"/>
              <a:tabLst/>
              <a:defRPr sz="1800"/>
            </a:lvl1pPr>
            <a:lvl2pPr marL="353616" marR="0" indent="-160735" algn="l" defTabSz="257175" rtl="0" eaLnBrk="0" fontAlgn="base" latinLnBrk="0" hangingPunct="0">
              <a:lnSpc>
                <a:spcPct val="100000"/>
              </a:lnSpc>
              <a:spcBef>
                <a:spcPct val="20000"/>
              </a:spcBef>
              <a:spcAft>
                <a:spcPct val="0"/>
              </a:spcAft>
              <a:buClrTx/>
              <a:buSzTx/>
              <a:buFont typeface="Arial" charset="0"/>
              <a:buChar char="•"/>
              <a:tabLst/>
              <a:defRPr sz="1500"/>
            </a:lvl2pPr>
            <a:lvl3pPr marL="504528" marR="0" indent="-160735" algn="l" defTabSz="257175" rtl="0" eaLnBrk="0" fontAlgn="base" latinLnBrk="0" hangingPunct="0">
              <a:lnSpc>
                <a:spcPct val="100000"/>
              </a:lnSpc>
              <a:spcBef>
                <a:spcPct val="20000"/>
              </a:spcBef>
              <a:spcAft>
                <a:spcPct val="0"/>
              </a:spcAft>
              <a:buClrTx/>
              <a:buSzTx/>
              <a:buFont typeface="Arial" charset="0"/>
              <a:buChar char="•"/>
              <a:tabLst/>
              <a:defRPr sz="1500"/>
            </a:lvl3pPr>
            <a:lvl4pPr marL="706339" marR="0" indent="-160735" algn="l" defTabSz="257175" rtl="0" eaLnBrk="0" fontAlgn="base" latinLnBrk="0" hangingPunct="0">
              <a:lnSpc>
                <a:spcPct val="100000"/>
              </a:lnSpc>
              <a:spcBef>
                <a:spcPct val="20000"/>
              </a:spcBef>
              <a:spcAft>
                <a:spcPct val="0"/>
              </a:spcAft>
              <a:buClrTx/>
              <a:buSzTx/>
              <a:buFont typeface="Arial" charset="0"/>
              <a:buChar char="•"/>
              <a:tabLst/>
              <a:defRPr sz="1200"/>
            </a:lvl4pPr>
            <a:lvl5pPr marL="907256" marR="0" indent="-160735" algn="l" defTabSz="257175" rtl="0" eaLnBrk="0" fontAlgn="base" latinLnBrk="0" hangingPunct="0">
              <a:lnSpc>
                <a:spcPct val="100000"/>
              </a:lnSpc>
              <a:spcBef>
                <a:spcPct val="20000"/>
              </a:spcBef>
              <a:spcAft>
                <a:spcPct val="0"/>
              </a:spcAft>
              <a:buClrTx/>
              <a:buSzTx/>
              <a:buFont typeface="Arial" charset="0"/>
              <a:buChar char="•"/>
              <a:tabLst/>
              <a:defRPr sz="1200"/>
            </a:lvl5pPr>
            <a:lvl6pPr>
              <a:defRPr sz="1013"/>
            </a:lvl6pPr>
            <a:lvl7pPr>
              <a:defRPr sz="1013"/>
            </a:lvl7pPr>
            <a:lvl8pPr>
              <a:defRPr sz="1013"/>
            </a:lvl8pPr>
            <a:lvl9pPr>
              <a:defRPr sz="1013"/>
            </a:lvl9pPr>
          </a:lstStyle>
          <a:p>
            <a:pPr lvl="0"/>
            <a:r>
              <a:rPr lang="en-US" noProof="0" dirty="0" err="1"/>
              <a:t>Klik</a:t>
            </a:r>
            <a:r>
              <a:rPr lang="en-US" noProof="0" dirty="0"/>
              <a:t> om de </a:t>
            </a:r>
            <a:r>
              <a:rPr lang="en-US" noProof="0" dirty="0" err="1"/>
              <a:t>tekststijl</a:t>
            </a:r>
            <a:r>
              <a:rPr lang="en-US" noProof="0" dirty="0"/>
              <a:t> van het model te </a:t>
            </a:r>
            <a:r>
              <a:rPr lang="en-US" noProof="0" dirty="0" err="1"/>
              <a:t>bewerken</a:t>
            </a:r>
            <a:endParaRPr lang="en-US" noProof="0" dirty="0"/>
          </a:p>
          <a:p>
            <a:pPr lvl="1"/>
            <a:r>
              <a:rPr lang="en-US" noProof="0" dirty="0" err="1"/>
              <a:t>Tweede</a:t>
            </a:r>
            <a:r>
              <a:rPr lang="en-US" noProof="0" dirty="0"/>
              <a:t> </a:t>
            </a:r>
            <a:r>
              <a:rPr lang="en-US" noProof="0" dirty="0" err="1"/>
              <a:t>niveau</a:t>
            </a:r>
            <a:endParaRPr lang="en-US" noProof="0" dirty="0"/>
          </a:p>
          <a:p>
            <a:pPr lvl="2"/>
            <a:r>
              <a:rPr lang="en-US" noProof="0" dirty="0" err="1"/>
              <a:t>Derde</a:t>
            </a:r>
            <a:r>
              <a:rPr lang="en-US" noProof="0" dirty="0"/>
              <a:t> </a:t>
            </a:r>
            <a:r>
              <a:rPr lang="en-US" noProof="0" dirty="0" err="1"/>
              <a:t>niveau</a:t>
            </a:r>
            <a:endParaRPr lang="en-US" noProof="0" dirty="0"/>
          </a:p>
          <a:p>
            <a:pPr lvl="3"/>
            <a:r>
              <a:rPr lang="en-US" noProof="0" dirty="0" err="1"/>
              <a:t>Vierde</a:t>
            </a:r>
            <a:r>
              <a:rPr lang="en-US" noProof="0" dirty="0"/>
              <a:t> </a:t>
            </a:r>
            <a:r>
              <a:rPr lang="en-US" noProof="0" dirty="0" err="1"/>
              <a:t>niveau</a:t>
            </a:r>
            <a:endParaRPr lang="en-US" noProof="0" dirty="0"/>
          </a:p>
          <a:p>
            <a:pPr lvl="4"/>
            <a:r>
              <a:rPr lang="en-US" noProof="0" dirty="0" err="1"/>
              <a:t>Vijfde</a:t>
            </a:r>
            <a:r>
              <a:rPr lang="en-US" noProof="0" dirty="0"/>
              <a:t> </a:t>
            </a:r>
            <a:r>
              <a:rPr lang="en-US" noProof="0" dirty="0" err="1"/>
              <a:t>niveau</a:t>
            </a:r>
            <a:endParaRPr lang="nl-NL" noProof="0" dirty="0"/>
          </a:p>
        </p:txBody>
      </p:sp>
      <p:sp>
        <p:nvSpPr>
          <p:cNvPr id="5" name="Tijdelijke aanduiding voor dianummer 5"/>
          <p:cNvSpPr>
            <a:spLocks noGrp="1"/>
          </p:cNvSpPr>
          <p:nvPr>
            <p:ph type="sldNum" sz="quarter" idx="11"/>
          </p:nvPr>
        </p:nvSpPr>
        <p:spPr/>
        <p:txBody>
          <a:bodyPr/>
          <a:lstStyle>
            <a:lvl1pPr>
              <a:defRPr/>
            </a:lvl1pPr>
          </a:lstStyle>
          <a:p>
            <a:fld id="{28BE179C-B595-414C-8E61-7AE702EC9364}" type="slidenum">
              <a:rPr lang="nl-NL"/>
              <a:pPr/>
              <a:t>‹nr.›</a:t>
            </a:fld>
            <a:endParaRPr lang="nl-NL"/>
          </a:p>
        </p:txBody>
      </p:sp>
    </p:spTree>
    <p:extLst>
      <p:ext uri="{BB962C8B-B14F-4D97-AF65-F5344CB8AC3E}">
        <p14:creationId xmlns:p14="http://schemas.microsoft.com/office/powerpoint/2010/main" val="3103751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179389" y="141685"/>
            <a:ext cx="8569325" cy="230832"/>
          </a:xfrm>
          <a:prstGeom prst="rect">
            <a:avLst/>
          </a:prstGeom>
          <a:noFill/>
          <a:ln w="9525">
            <a:noFill/>
            <a:miter lim="800000"/>
            <a:headEnd/>
            <a:tailEnd/>
          </a:ln>
        </p:spPr>
        <p:txBody>
          <a:bodyPr>
            <a:spAutoFit/>
          </a:bodyPr>
          <a:lstStyle/>
          <a:p>
            <a:pPr>
              <a:defRPr/>
            </a:pPr>
            <a:r>
              <a:rPr lang="en-US" sz="900" b="1" dirty="0">
                <a:solidFill>
                  <a:srgbClr val="EF741D"/>
                </a:solidFill>
              </a:rPr>
              <a:t>Introduction</a:t>
            </a:r>
            <a:r>
              <a:rPr lang="en-US" sz="900" b="1" baseline="0" dirty="0">
                <a:solidFill>
                  <a:srgbClr val="EF741D"/>
                </a:solidFill>
              </a:rPr>
              <a:t> to E-Discovery</a:t>
            </a:r>
            <a:endParaRPr lang="nl-NL" sz="900" b="1" dirty="0">
              <a:solidFill>
                <a:srgbClr val="EF741D"/>
              </a:solidFill>
            </a:endParaRPr>
          </a:p>
        </p:txBody>
      </p:sp>
      <p:sp>
        <p:nvSpPr>
          <p:cNvPr id="5" name="Text Box 8"/>
          <p:cNvSpPr txBox="1">
            <a:spLocks noChangeArrowheads="1"/>
          </p:cNvSpPr>
          <p:nvPr userDrawn="1"/>
        </p:nvSpPr>
        <p:spPr bwMode="auto">
          <a:xfrm>
            <a:off x="179388" y="4754166"/>
            <a:ext cx="4464050" cy="333233"/>
          </a:xfrm>
          <a:prstGeom prst="rect">
            <a:avLst/>
          </a:prstGeom>
          <a:noFill/>
          <a:ln w="9525">
            <a:noFill/>
            <a:miter lim="800000"/>
            <a:headEnd/>
            <a:tailEnd/>
          </a:ln>
        </p:spPr>
        <p:txBody>
          <a:bodyPr>
            <a:spAutoFit/>
          </a:bodyPr>
          <a:lstStyle/>
          <a:p>
            <a:pPr>
              <a:lnSpc>
                <a:spcPct val="60000"/>
              </a:lnSpc>
              <a:spcBef>
                <a:spcPct val="50000"/>
              </a:spcBef>
              <a:defRPr/>
            </a:pPr>
            <a:r>
              <a:rPr lang="en-US" sz="900" b="1" baseline="0" dirty="0">
                <a:solidFill>
                  <a:schemeClr val="bg1"/>
                </a:solidFill>
              </a:rPr>
              <a:t>Dept. Computer Science, </a:t>
            </a:r>
            <a:r>
              <a:rPr lang="en-US" sz="900" b="1" dirty="0">
                <a:solidFill>
                  <a:schemeClr val="bg1"/>
                </a:solidFill>
              </a:rPr>
              <a:t>University</a:t>
            </a:r>
            <a:r>
              <a:rPr lang="en-US" sz="900" b="1" baseline="0" dirty="0">
                <a:solidFill>
                  <a:schemeClr val="bg1"/>
                </a:solidFill>
              </a:rPr>
              <a:t> of Cape Town</a:t>
            </a:r>
            <a:endParaRPr lang="en-US" sz="900" b="1" dirty="0">
              <a:solidFill>
                <a:schemeClr val="bg1"/>
              </a:solidFill>
            </a:endParaRPr>
          </a:p>
          <a:p>
            <a:pPr>
              <a:lnSpc>
                <a:spcPct val="60000"/>
              </a:lnSpc>
              <a:spcBef>
                <a:spcPct val="50000"/>
              </a:spcBef>
              <a:defRPr/>
            </a:pPr>
            <a:r>
              <a:rPr lang="en-US" sz="900" b="1" dirty="0">
                <a:solidFill>
                  <a:schemeClr val="bg1"/>
                </a:solidFill>
              </a:rPr>
              <a:t>6September</a:t>
            </a:r>
            <a:r>
              <a:rPr lang="en-US" sz="900" b="1" baseline="0" dirty="0">
                <a:solidFill>
                  <a:schemeClr val="bg1"/>
                </a:solidFill>
              </a:rPr>
              <a:t> </a:t>
            </a:r>
            <a:r>
              <a:rPr lang="en-US" sz="900" b="1" dirty="0">
                <a:solidFill>
                  <a:schemeClr val="bg1"/>
                </a:solidFill>
              </a:rPr>
              <a:t>2012</a:t>
            </a:r>
          </a:p>
        </p:txBody>
      </p:sp>
      <p:sp>
        <p:nvSpPr>
          <p:cNvPr id="2" name="Title 1"/>
          <p:cNvSpPr>
            <a:spLocks noGrp="1"/>
          </p:cNvSpPr>
          <p:nvPr>
            <p:ph type="title"/>
          </p:nvPr>
        </p:nvSpPr>
        <p:spPr>
          <a:xfrm>
            <a:off x="539751" y="735547"/>
            <a:ext cx="8158163" cy="486054"/>
          </a:xfrm>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a:xfrm>
            <a:off x="539750" y="1329613"/>
            <a:ext cx="8147050" cy="3186354"/>
          </a:xfrm>
        </p:spPr>
        <p:txBody>
          <a:bodyPr/>
          <a:lstStyle>
            <a:lvl1pPr>
              <a:buClr>
                <a:srgbClr val="25167A"/>
              </a:buClr>
              <a:buFont typeface="Arial" pitchFamily="34" charset="0"/>
              <a:buChar char="-"/>
              <a:defRPr/>
            </a:lvl1pPr>
            <a:lvl2pPr>
              <a:buClr>
                <a:srgbClr val="25167A"/>
              </a:buClr>
              <a:buFont typeface="Arial" pitchFamily="34" charset="0"/>
              <a:buChar char="-"/>
              <a:defRPr/>
            </a:lvl2pPr>
            <a:lvl3pPr>
              <a:buClr>
                <a:srgbClr val="25167A"/>
              </a:buClr>
              <a:buFont typeface="Arial" pitchFamily="34" charset="0"/>
              <a:buChar char="-"/>
              <a:defRPr/>
            </a:lvl3pPr>
            <a:lvl4pPr>
              <a:buClr>
                <a:srgbClr val="25167A"/>
              </a:buClr>
              <a:buFont typeface="Arial" pitchFamily="34" charset="0"/>
              <a:buChar char="-"/>
              <a:defRPr/>
            </a:lvl4pPr>
            <a:lvl5pPr>
              <a:buClr>
                <a:srgbClr val="25167A"/>
              </a:buCl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4022458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nl-NL"/>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2794207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800"/>
            </a:lvl2pPr>
            <a:lvl3pPr>
              <a:defRPr sz="1600"/>
            </a:lvl3pPr>
            <a:lvl4pPr>
              <a:defRPr sz="14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857250"/>
          </a:xfrm>
        </p:spPr>
        <p:txBody>
          <a:bodyPr/>
          <a:lstStyle/>
          <a:p>
            <a:r>
              <a:rPr lang="nl-NL"/>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7" name="Tijdelijke aanduiding voor voettekst 4"/>
          <p:cNvSpPr>
            <a:spLocks noGrp="1"/>
          </p:cNvSpPr>
          <p:nvPr>
            <p:ph type="ftr" sz="quarter" idx="11"/>
          </p:nvPr>
        </p:nvSpPr>
        <p:spPr>
          <a:xfrm>
            <a:off x="4445283" y="4827099"/>
            <a:ext cx="4323869" cy="274637"/>
          </a:xfrm>
          <a:prstGeom prst="rect">
            <a:avLst/>
          </a:prstGeom>
        </p:spPr>
        <p:txBody>
          <a:bodyPr/>
          <a:lstStyle>
            <a:lvl1pPr algn="r">
              <a:defRPr sz="1000" i="1"/>
            </a:lvl1pPr>
          </a:lstStyle>
          <a:p>
            <a:r>
              <a:rPr lang="en-US"/>
              <a:t>DRAFT Program MAS DFCI Data Analytics and Visualization program v3</a:t>
            </a:r>
            <a:endParaRPr lang="nl-NL" dirty="0"/>
          </a:p>
        </p:txBody>
      </p:sp>
    </p:spTree>
    <p:extLst>
      <p:ext uri="{BB962C8B-B14F-4D97-AF65-F5344CB8AC3E}">
        <p14:creationId xmlns:p14="http://schemas.microsoft.com/office/powerpoint/2010/main" val="428422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713234"/>
          </a:xfrm>
        </p:spPr>
        <p:txBody>
          <a:bodyPr/>
          <a:lstStyle/>
          <a:p>
            <a:r>
              <a:rPr lang="nl-NL" dirty="0"/>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5" name="Tekstvak 4">
            <a:extLst>
              <a:ext uri="{FF2B5EF4-FFF2-40B4-BE49-F238E27FC236}">
                <a16:creationId xmlns:a16="http://schemas.microsoft.com/office/drawing/2014/main" id="{42895EDF-D3A6-42B3-A2A1-38DACBDFAB7D}"/>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4</a:t>
            </a:r>
          </a:p>
        </p:txBody>
      </p:sp>
    </p:spTree>
    <p:extLst>
      <p:ext uri="{BB962C8B-B14F-4D97-AF65-F5344CB8AC3E}">
        <p14:creationId xmlns:p14="http://schemas.microsoft.com/office/powerpoint/2010/main" val="76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atste slid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Ovaal 3"/>
          <p:cNvSpPr/>
          <p:nvPr userDrawn="1"/>
        </p:nvSpPr>
        <p:spPr>
          <a:xfrm>
            <a:off x="4129732" y="4897438"/>
            <a:ext cx="215900" cy="215900"/>
          </a:xfrm>
          <a:prstGeom prst="ellipse">
            <a:avLst/>
          </a:prstGeom>
          <a:solidFill>
            <a:srgbClr val="2311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solidFill>
                <a:srgbClr val="23114C"/>
              </a:solidFill>
            </a:endParaRPr>
          </a:p>
        </p:txBody>
      </p:sp>
      <p:sp>
        <p:nvSpPr>
          <p:cNvPr id="10" name="Tijdelijke aanduiding voor dianummer 5">
            <a:extLst>
              <a:ext uri="{FF2B5EF4-FFF2-40B4-BE49-F238E27FC236}">
                <a16:creationId xmlns:a16="http://schemas.microsoft.com/office/drawing/2014/main" id="{3BA81007-E0FA-4BDB-A22D-5F4C180599E6}"/>
              </a:ext>
            </a:extLst>
          </p:cNvPr>
          <p:cNvSpPr txBox="1">
            <a:spLocks/>
          </p:cNvSpPr>
          <p:nvPr userDrawn="1"/>
        </p:nvSpPr>
        <p:spPr>
          <a:xfrm>
            <a:off x="4024555" y="4841944"/>
            <a:ext cx="450574"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r>
              <a:rPr lang="nl-NL" dirty="0"/>
              <a:t>.          </a:t>
            </a:r>
          </a:p>
        </p:txBody>
      </p:sp>
      <p:sp>
        <p:nvSpPr>
          <p:cNvPr id="8" name="Titel 1">
            <a:extLst>
              <a:ext uri="{FF2B5EF4-FFF2-40B4-BE49-F238E27FC236}">
                <a16:creationId xmlns:a16="http://schemas.microsoft.com/office/drawing/2014/main" id="{873AABF8-0284-49A6-B074-1D670FC83BE2}"/>
              </a:ext>
            </a:extLst>
          </p:cNvPr>
          <p:cNvSpPr>
            <a:spLocks noGrp="1"/>
          </p:cNvSpPr>
          <p:nvPr>
            <p:ph type="title"/>
          </p:nvPr>
        </p:nvSpPr>
        <p:spPr>
          <a:xfrm>
            <a:off x="251520" y="202332"/>
            <a:ext cx="8229600" cy="709991"/>
          </a:xfrm>
        </p:spPr>
        <p:txBody>
          <a:bodyPr/>
          <a:lstStyle/>
          <a:p>
            <a:r>
              <a:rPr lang="nl-NL" dirty="0"/>
              <a:t>Klik om de stijl te bewerken</a:t>
            </a:r>
          </a:p>
        </p:txBody>
      </p:sp>
      <p:sp>
        <p:nvSpPr>
          <p:cNvPr id="9" name="Tijdelijke aanduiding voor inhoud 2">
            <a:extLst>
              <a:ext uri="{FF2B5EF4-FFF2-40B4-BE49-F238E27FC236}">
                <a16:creationId xmlns:a16="http://schemas.microsoft.com/office/drawing/2014/main" id="{A2600456-73FD-40B6-B311-C16B030626E7}"/>
              </a:ext>
            </a:extLst>
          </p:cNvPr>
          <p:cNvSpPr>
            <a:spLocks noGrp="1"/>
          </p:cNvSpPr>
          <p:nvPr>
            <p:ph idx="1" hasCustomPrompt="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ekstvak 6">
            <a:extLst>
              <a:ext uri="{FF2B5EF4-FFF2-40B4-BE49-F238E27FC236}">
                <a16:creationId xmlns:a16="http://schemas.microsoft.com/office/drawing/2014/main" id="{C6081F14-8900-420C-9E6E-9650982DAFF6}"/>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4</a:t>
            </a:r>
          </a:p>
        </p:txBody>
      </p:sp>
    </p:spTree>
    <p:extLst>
      <p:ext uri="{BB962C8B-B14F-4D97-AF65-F5344CB8AC3E}">
        <p14:creationId xmlns:p14="http://schemas.microsoft.com/office/powerpoint/2010/main" val="5077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230188" y="206375"/>
            <a:ext cx="8335422" cy="737686"/>
          </a:xfrm>
        </p:spPr>
        <p:txBody>
          <a:bodyPr/>
          <a:lstStyle/>
          <a:p>
            <a:r>
              <a:rPr lang="nl-NL"/>
              <a:t>Klik om de stijl te bewerken</a:t>
            </a:r>
          </a:p>
        </p:txBody>
      </p:sp>
      <p:sp>
        <p:nvSpPr>
          <p:cNvPr id="3" name="Tijdelijke aanduiding voor inhoud 2"/>
          <p:cNvSpPr>
            <a:spLocks noGrp="1"/>
          </p:cNvSpPr>
          <p:nvPr>
            <p:ph sz="half" idx="1"/>
          </p:nvPr>
        </p:nvSpPr>
        <p:spPr>
          <a:xfrm>
            <a:off x="584749" y="944061"/>
            <a:ext cx="4001789" cy="3657972"/>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4746904" y="944061"/>
            <a:ext cx="3900845" cy="3640104"/>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atum 4"/>
          <p:cNvSpPr>
            <a:spLocks noGrp="1"/>
          </p:cNvSpPr>
          <p:nvPr>
            <p:ph type="dt" sz="half" idx="10"/>
          </p:nvPr>
        </p:nvSpPr>
        <p:spPr/>
        <p:txBody>
          <a:bodyPr/>
          <a:lstStyle/>
          <a:p>
            <a:endParaRPr lang="nl-NL" dirty="0"/>
          </a:p>
        </p:txBody>
      </p:sp>
      <p:sp>
        <p:nvSpPr>
          <p:cNvPr id="10" name="Ovaal 9">
            <a:extLst>
              <a:ext uri="{FF2B5EF4-FFF2-40B4-BE49-F238E27FC236}">
                <a16:creationId xmlns:a16="http://schemas.microsoft.com/office/drawing/2014/main" id="{B540329B-00B8-4E2B-A257-5B3175577876}"/>
              </a:ext>
            </a:extLst>
          </p:cNvPr>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1" name="Tijdelijke aanduiding voor dianummer 5">
            <a:extLst>
              <a:ext uri="{FF2B5EF4-FFF2-40B4-BE49-F238E27FC236}">
                <a16:creationId xmlns:a16="http://schemas.microsoft.com/office/drawing/2014/main" id="{2C1AA462-6587-4583-9523-A0C48E18961D}"/>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9" name="Tekstvak 8">
            <a:extLst>
              <a:ext uri="{FF2B5EF4-FFF2-40B4-BE49-F238E27FC236}">
                <a16:creationId xmlns:a16="http://schemas.microsoft.com/office/drawing/2014/main" id="{6CF9E78C-2294-4EC5-AFE8-7169BCB7F53F}"/>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4</a:t>
            </a:r>
          </a:p>
        </p:txBody>
      </p:sp>
    </p:spTree>
    <p:extLst>
      <p:ext uri="{BB962C8B-B14F-4D97-AF65-F5344CB8AC3E}">
        <p14:creationId xmlns:p14="http://schemas.microsoft.com/office/powerpoint/2010/main" val="9354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4098" name="Picture 2" descr="Teaching Icons - Download Free Vector Icons | Noun Project">
            <a:extLst>
              <a:ext uri="{FF2B5EF4-FFF2-40B4-BE49-F238E27FC236}">
                <a16:creationId xmlns:a16="http://schemas.microsoft.com/office/drawing/2014/main" id="{BCE271B7-0BD7-49A0-960F-A20552E59F6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7559" y="2976101"/>
            <a:ext cx="2006365" cy="20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9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5122" name="Picture 2" descr="Programming Icons - Download Free Vector Icons | Noun Project">
            <a:extLst>
              <a:ext uri="{FF2B5EF4-FFF2-40B4-BE49-F238E27FC236}">
                <a16:creationId xmlns:a16="http://schemas.microsoft.com/office/drawing/2014/main" id="{35168DDA-0BBF-429E-AE81-59245B46A5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7560" y="29337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08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6146" name="Picture 2" descr="Prototype Icons - Download Free Vector Icons | Noun Project">
            <a:extLst>
              <a:ext uri="{FF2B5EF4-FFF2-40B4-BE49-F238E27FC236}">
                <a16:creationId xmlns:a16="http://schemas.microsoft.com/office/drawing/2014/main" id="{4A035186-08D1-413B-A835-1168ACA95D9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99830" y="305279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4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79177"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Coffee break</a:t>
            </a:r>
          </a:p>
        </p:txBody>
      </p:sp>
      <p:pic>
        <p:nvPicPr>
          <p:cNvPr id="3074" name="Picture 2" descr="Coffee Break Icons - Download Free Vector Icons | Noun Project">
            <a:extLst>
              <a:ext uri="{FF2B5EF4-FFF2-40B4-BE49-F238E27FC236}">
                <a16:creationId xmlns:a16="http://schemas.microsoft.com/office/drawing/2014/main" id="{14D138F7-7028-47A6-AA3B-4089277460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25673" y="914400"/>
            <a:ext cx="3079879" cy="307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unch">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10248"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Lunch break</a:t>
            </a:r>
          </a:p>
        </p:txBody>
      </p:sp>
      <p:pic>
        <p:nvPicPr>
          <p:cNvPr id="2052" name="Picture 4" descr="Lunch Time Icons - Download Free Vector Icons | Noun Project">
            <a:extLst>
              <a:ext uri="{FF2B5EF4-FFF2-40B4-BE49-F238E27FC236}">
                <a16:creationId xmlns:a16="http://schemas.microsoft.com/office/drawing/2014/main" id="{A067B1DD-991E-4707-AE6B-15CAE8619B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22595" y="1333255"/>
            <a:ext cx="3138088" cy="313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86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jdelijke aanduiding voor tekst 2"/>
          <p:cNvSpPr>
            <a:spLocks noGrp="1"/>
          </p:cNvSpPr>
          <p:nvPr>
            <p:ph type="body" idx="1"/>
          </p:nvPr>
        </p:nvSpPr>
        <p:spPr bwMode="auto">
          <a:xfrm>
            <a:off x="539750" y="958850"/>
            <a:ext cx="82296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sk-SK" dirty="0"/>
              <a:t>Klik om de modelstijlen te bewerken</a:t>
            </a:r>
          </a:p>
          <a:p>
            <a:pPr lvl="1"/>
            <a:r>
              <a:rPr lang="nl-NL" altLang="sk-SK" dirty="0"/>
              <a:t>Tweede niveau</a:t>
            </a:r>
          </a:p>
          <a:p>
            <a:pPr lvl="2"/>
            <a:r>
              <a:rPr lang="nl-NL" altLang="sk-SK" dirty="0"/>
              <a:t>Derde niveau</a:t>
            </a:r>
          </a:p>
          <a:p>
            <a:pPr lvl="3"/>
            <a:r>
              <a:rPr lang="nl-NL" altLang="sk-SK" dirty="0"/>
              <a:t>Vierde niveau</a:t>
            </a:r>
          </a:p>
          <a:p>
            <a:pPr lvl="4"/>
            <a:r>
              <a:rPr lang="nl-NL" altLang="sk-SK" dirty="0"/>
              <a:t>Vijfde niveau</a:t>
            </a:r>
          </a:p>
        </p:txBody>
      </p:sp>
      <p:sp>
        <p:nvSpPr>
          <p:cNvPr id="6" name="Tijdelijke aanduiding voor dianummer 5"/>
          <p:cNvSpPr>
            <a:spLocks noGrp="1"/>
          </p:cNvSpPr>
          <p:nvPr>
            <p:ph type="sldNum" sz="quarter" idx="4"/>
          </p:nvPr>
        </p:nvSpPr>
        <p:spPr>
          <a:xfrm>
            <a:off x="1620838" y="4835525"/>
            <a:ext cx="931862" cy="215900"/>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23114C"/>
                </a:solidFill>
                <a:latin typeface="Calibri" panose="020F0502020204030204" pitchFamily="34" charset="0"/>
              </a:defRPr>
            </a:lvl1pPr>
          </a:lstStyle>
          <a:p>
            <a:fld id="{3658854B-C482-4327-AE59-2188DF54A3C4}" type="slidenum">
              <a:rPr lang="nl-NL" altLang="sk-SK"/>
              <a:pPr/>
              <a:t>‹nr.›</a:t>
            </a:fld>
            <a:endParaRPr lang="nl-NL" altLang="sk-SK"/>
          </a:p>
        </p:txBody>
      </p:sp>
      <p:sp>
        <p:nvSpPr>
          <p:cNvPr id="1029" name="Tijdelijke aanduiding voor titel 9"/>
          <p:cNvSpPr>
            <a:spLocks noGrp="1"/>
          </p:cNvSpPr>
          <p:nvPr>
            <p:ph type="title"/>
          </p:nvPr>
        </p:nvSpPr>
        <p:spPr bwMode="auto">
          <a:xfrm>
            <a:off x="230188" y="206375"/>
            <a:ext cx="8229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sk-SK" dirty="0"/>
              <a:t>Klik om de stijl te bewerken</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32" r:id="rId4"/>
    <p:sldLayoutId id="2147483733" r:id="rId5"/>
    <p:sldLayoutId id="2147483736" r:id="rId6"/>
    <p:sldLayoutId id="2147483737" r:id="rId7"/>
    <p:sldLayoutId id="2147483734" r:id="rId8"/>
    <p:sldLayoutId id="2147483735" r:id="rId9"/>
    <p:sldLayoutId id="2147483738" r:id="rId10"/>
    <p:sldLayoutId id="2147483739" r:id="rId11"/>
    <p:sldLayoutId id="2147483719" r:id="rId12"/>
    <p:sldLayoutId id="2147483740" r:id="rId13"/>
    <p:sldLayoutId id="2147483741" r:id="rId14"/>
    <p:sldLayoutId id="2147483743" r:id="rId15"/>
    <p:sldLayoutId id="2147483744" r:id="rId16"/>
  </p:sldLayoutIdLst>
  <p:hf sldNum="0" hdr="0" ftr="0" dt="0"/>
  <p:txStyles>
    <p:titleStyle>
      <a:lvl1pPr algn="l" rtl="0" eaLnBrk="0" fontAlgn="base" hangingPunct="0">
        <a:spcBef>
          <a:spcPct val="0"/>
        </a:spcBef>
        <a:spcAft>
          <a:spcPct val="0"/>
        </a:spcAft>
        <a:defRPr sz="2600" b="1" kern="1200">
          <a:solidFill>
            <a:srgbClr val="20BDBA"/>
          </a:solidFill>
          <a:latin typeface="Verdana" pitchFamily="34" charset="0"/>
          <a:ea typeface="Verdana" pitchFamily="34" charset="0"/>
          <a:cs typeface="Verdana" pitchFamily="34" charset="0"/>
        </a:defRPr>
      </a:lvl1pPr>
      <a:lvl2pPr algn="l" rtl="0" eaLnBrk="0" fontAlgn="base" hangingPunct="0">
        <a:spcBef>
          <a:spcPct val="0"/>
        </a:spcBef>
        <a:spcAft>
          <a:spcPct val="0"/>
        </a:spcAft>
        <a:defRPr sz="2600" b="1">
          <a:solidFill>
            <a:srgbClr val="20BDBA"/>
          </a:solidFill>
          <a:latin typeface="Verdana" charset="0"/>
          <a:ea typeface="Verdana" charset="0"/>
          <a:cs typeface="Verdana" charset="0"/>
        </a:defRPr>
      </a:lvl2pPr>
      <a:lvl3pPr algn="l" rtl="0" eaLnBrk="0" fontAlgn="base" hangingPunct="0">
        <a:spcBef>
          <a:spcPct val="0"/>
        </a:spcBef>
        <a:spcAft>
          <a:spcPct val="0"/>
        </a:spcAft>
        <a:defRPr sz="2600" b="1">
          <a:solidFill>
            <a:srgbClr val="20BDBA"/>
          </a:solidFill>
          <a:latin typeface="Verdana" charset="0"/>
          <a:ea typeface="Verdana" charset="0"/>
          <a:cs typeface="Verdana" charset="0"/>
        </a:defRPr>
      </a:lvl3pPr>
      <a:lvl4pPr algn="l" rtl="0" eaLnBrk="0" fontAlgn="base" hangingPunct="0">
        <a:spcBef>
          <a:spcPct val="0"/>
        </a:spcBef>
        <a:spcAft>
          <a:spcPct val="0"/>
        </a:spcAft>
        <a:defRPr sz="2600" b="1">
          <a:solidFill>
            <a:srgbClr val="20BDBA"/>
          </a:solidFill>
          <a:latin typeface="Verdana" charset="0"/>
          <a:ea typeface="Verdana" charset="0"/>
          <a:cs typeface="Verdana" charset="0"/>
        </a:defRPr>
      </a:lvl4pPr>
      <a:lvl5pPr algn="l" rtl="0" eaLnBrk="0" fontAlgn="base" hangingPunct="0">
        <a:spcBef>
          <a:spcPct val="0"/>
        </a:spcBef>
        <a:spcAft>
          <a:spcPct val="0"/>
        </a:spcAft>
        <a:defRPr sz="2600" b="1">
          <a:solidFill>
            <a:srgbClr val="20BDBA"/>
          </a:solidFill>
          <a:latin typeface="Verdana" charset="0"/>
          <a:ea typeface="Verdana" charset="0"/>
          <a:cs typeface="Verdana" charset="0"/>
        </a:defRPr>
      </a:lvl5pPr>
      <a:lvl6pPr marL="457200" algn="l" rtl="0" fontAlgn="base">
        <a:spcBef>
          <a:spcPct val="0"/>
        </a:spcBef>
        <a:spcAft>
          <a:spcPct val="0"/>
        </a:spcAft>
        <a:defRPr sz="2600" b="1">
          <a:solidFill>
            <a:srgbClr val="20BDBA"/>
          </a:solidFill>
          <a:latin typeface="Verdana" charset="0"/>
          <a:ea typeface="Verdana" charset="0"/>
          <a:cs typeface="Verdana" charset="0"/>
        </a:defRPr>
      </a:lvl6pPr>
      <a:lvl7pPr marL="914400" algn="l" rtl="0" fontAlgn="base">
        <a:spcBef>
          <a:spcPct val="0"/>
        </a:spcBef>
        <a:spcAft>
          <a:spcPct val="0"/>
        </a:spcAft>
        <a:defRPr sz="2600" b="1">
          <a:solidFill>
            <a:srgbClr val="20BDBA"/>
          </a:solidFill>
          <a:latin typeface="Verdana" charset="0"/>
          <a:ea typeface="Verdana" charset="0"/>
          <a:cs typeface="Verdana" charset="0"/>
        </a:defRPr>
      </a:lvl7pPr>
      <a:lvl8pPr marL="1371600" algn="l" rtl="0" fontAlgn="base">
        <a:spcBef>
          <a:spcPct val="0"/>
        </a:spcBef>
        <a:spcAft>
          <a:spcPct val="0"/>
        </a:spcAft>
        <a:defRPr sz="2600" b="1">
          <a:solidFill>
            <a:srgbClr val="20BDBA"/>
          </a:solidFill>
          <a:latin typeface="Verdana" charset="0"/>
          <a:ea typeface="Verdana" charset="0"/>
          <a:cs typeface="Verdana" charset="0"/>
        </a:defRPr>
      </a:lvl8pPr>
      <a:lvl9pPr marL="1828800" algn="l" rtl="0" fontAlgn="base">
        <a:spcBef>
          <a:spcPct val="0"/>
        </a:spcBef>
        <a:spcAft>
          <a:spcPct val="0"/>
        </a:spcAft>
        <a:defRPr sz="2600" b="1">
          <a:solidFill>
            <a:srgbClr val="20BDBA"/>
          </a:solidFill>
          <a:latin typeface="Verdana" charset="0"/>
          <a:ea typeface="Verdana" charset="0"/>
          <a:cs typeface="Verdana"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1800" kern="1200">
          <a:solidFill>
            <a:srgbClr val="23114C"/>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Font typeface="Arial" panose="020B0604020202020204" pitchFamily="34" charset="0"/>
        <a:buChar char="–"/>
        <a:defRPr sz="1600" kern="1200">
          <a:solidFill>
            <a:srgbClr val="23114C"/>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rgbClr val="23114C"/>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en.wikipedia.org/wiki/Levenshtein_distanc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ink.springer.com/article/10.1007%2Fs10506-010-9099-3"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ctrTitle"/>
          </p:nvPr>
        </p:nvSpPr>
        <p:spPr>
          <a:xfrm>
            <a:off x="476568" y="1204912"/>
            <a:ext cx="7772400" cy="1103313"/>
          </a:xfrm>
        </p:spPr>
        <p:txBody>
          <a:bodyPr/>
          <a:lstStyle/>
          <a:p>
            <a:r>
              <a:rPr lang="en-US" dirty="0"/>
              <a:t>Data Analytics and Visualization </a:t>
            </a:r>
            <a:br>
              <a:rPr lang="en-US" dirty="0"/>
            </a:br>
            <a:r>
              <a:rPr lang="en-US" dirty="0"/>
              <a:t>for Digital Forensics</a:t>
            </a:r>
            <a:endParaRPr lang="nl-NL" altLang="sk-SK" dirty="0"/>
          </a:p>
        </p:txBody>
      </p:sp>
      <p:sp>
        <p:nvSpPr>
          <p:cNvPr id="7171" name="Ondertitel 2"/>
          <p:cNvSpPr>
            <a:spLocks noGrp="1"/>
          </p:cNvSpPr>
          <p:nvPr>
            <p:ph type="subTitle" idx="1"/>
          </p:nvPr>
        </p:nvSpPr>
        <p:spPr>
          <a:xfrm>
            <a:off x="331788" y="2571750"/>
            <a:ext cx="7917180" cy="2388870"/>
          </a:xfrm>
        </p:spPr>
        <p:txBody>
          <a:bodyPr>
            <a:normAutofit/>
          </a:bodyPr>
          <a:lstStyle/>
          <a:p>
            <a:pPr eaLnBrk="1" hangingPunct="1"/>
            <a:r>
              <a:rPr lang="en-US" dirty="0"/>
              <a:t>Module 3, Day 4</a:t>
            </a:r>
          </a:p>
          <a:p>
            <a:pPr eaLnBrk="1" hangingPunct="1"/>
            <a:endParaRPr lang="nl-NL" altLang="sk-SK" i="1" dirty="0"/>
          </a:p>
          <a:p>
            <a:pPr eaLnBrk="1" hangingPunct="1"/>
            <a:r>
              <a:rPr lang="nl-NL" altLang="sk-SK" dirty="0"/>
              <a:t>Dr.ir. Hans Henseler, </a:t>
            </a:r>
          </a:p>
          <a:p>
            <a:pPr eaLnBrk="1" hangingPunct="1"/>
            <a:r>
              <a:rPr lang="nl-NL" altLang="sk-SK" dirty="0"/>
              <a:t>University of </a:t>
            </a:r>
            <a:r>
              <a:rPr lang="nl-NL" altLang="sk-SK" dirty="0" err="1"/>
              <a:t>Applied</a:t>
            </a:r>
            <a:r>
              <a:rPr lang="nl-NL" altLang="sk-SK" dirty="0"/>
              <a:t> Sciences Leiden (NL)</a:t>
            </a:r>
          </a:p>
          <a:p>
            <a:pPr eaLnBrk="1" hangingPunct="1"/>
            <a:endParaRPr lang="nl-NL" altLang="sk-SK" sz="1600" i="1" dirty="0"/>
          </a:p>
          <a:p>
            <a:pPr eaLnBrk="1" hangingPunct="1"/>
            <a:r>
              <a:rPr lang="en-US" altLang="sk-SK" sz="1600" i="1" dirty="0"/>
              <a:t>Master of Advanced Studies in Digital Forensics &amp; Cyber Investigation</a:t>
            </a:r>
          </a:p>
          <a:p>
            <a:pPr eaLnBrk="1" hangingPunct="1"/>
            <a:r>
              <a:rPr lang="en-US" altLang="sk-SK" sz="1600" i="1" dirty="0"/>
              <a:t>Bern University of Applied Sciences</a:t>
            </a:r>
            <a:endParaRPr lang="nl-NL" altLang="sk-SK" sz="1600" i="1" dirty="0"/>
          </a:p>
        </p:txBody>
      </p:sp>
      <p:sp>
        <p:nvSpPr>
          <p:cNvPr id="7172" name="Tekstvak 3"/>
          <p:cNvSpPr txBox="1">
            <a:spLocks noChangeArrowheads="1"/>
          </p:cNvSpPr>
          <p:nvPr/>
        </p:nvSpPr>
        <p:spPr bwMode="auto">
          <a:xfrm>
            <a:off x="1481138" y="-1428750"/>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sk-SK" altLang="sk-SK" sz="180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DC0C475-88C8-4D5F-A2F2-CF01DF0FFE23}"/>
              </a:ext>
            </a:extLst>
          </p:cNvPr>
          <p:cNvSpPr>
            <a:spLocks noGrp="1"/>
          </p:cNvSpPr>
          <p:nvPr>
            <p:ph idx="1"/>
          </p:nvPr>
        </p:nvSpPr>
        <p:spPr/>
        <p:txBody>
          <a:bodyPr/>
          <a:lstStyle/>
          <a:p>
            <a:r>
              <a:rPr lang="en-US" dirty="0"/>
              <a:t>Degree centrality is simply calculated as the number of links to or from a person.</a:t>
            </a:r>
          </a:p>
          <a:p>
            <a:r>
              <a:rPr lang="en-US" dirty="0"/>
              <a:t>In E-Discovery custodians typically have a high degree of centrality because the data was collected from their mailboxes. </a:t>
            </a:r>
          </a:p>
          <a:p>
            <a:r>
              <a:rPr lang="en-US" dirty="0"/>
              <a:t>In SNA there are different interpretations for nodes with a high degree of centrality. </a:t>
            </a:r>
          </a:p>
          <a:p>
            <a:pPr lvl="1"/>
            <a:r>
              <a:rPr lang="en-US" dirty="0"/>
              <a:t>A node can be a “hub”, “authority” (or both) and also brokerage roles are distinguished identifying if a node is a coordinator, liaison etc. (</a:t>
            </a:r>
            <a:r>
              <a:rPr lang="en-US" dirty="0" err="1"/>
              <a:t>Batagelj</a:t>
            </a:r>
            <a:r>
              <a:rPr lang="en-US" dirty="0"/>
              <a:t> and </a:t>
            </a:r>
            <a:r>
              <a:rPr lang="en-US" dirty="0" err="1"/>
              <a:t>Mrvar</a:t>
            </a:r>
            <a:r>
              <a:rPr lang="en-US" dirty="0"/>
              <a:t>, 2003). </a:t>
            </a:r>
          </a:p>
          <a:p>
            <a:r>
              <a:rPr lang="en-US" dirty="0"/>
              <a:t>If there is an important node in the email network that is not a custodian, it may be interesting to investigate why the person corresponding to that node is not a custodian. </a:t>
            </a:r>
          </a:p>
        </p:txBody>
      </p:sp>
      <p:sp>
        <p:nvSpPr>
          <p:cNvPr id="3" name="Titel 2">
            <a:extLst>
              <a:ext uri="{FF2B5EF4-FFF2-40B4-BE49-F238E27FC236}">
                <a16:creationId xmlns:a16="http://schemas.microsoft.com/office/drawing/2014/main" id="{03DCDC0C-C858-4646-9DBF-2504C9FD2B47}"/>
              </a:ext>
            </a:extLst>
          </p:cNvPr>
          <p:cNvSpPr>
            <a:spLocks noGrp="1"/>
          </p:cNvSpPr>
          <p:nvPr>
            <p:ph type="title"/>
          </p:nvPr>
        </p:nvSpPr>
        <p:spPr/>
        <p:txBody>
          <a:bodyPr/>
          <a:lstStyle/>
          <a:p>
            <a:r>
              <a:rPr lang="en-US" dirty="0"/>
              <a:t>Degree centrality</a:t>
            </a:r>
            <a:endParaRPr lang="nl-NL" dirty="0"/>
          </a:p>
        </p:txBody>
      </p:sp>
    </p:spTree>
    <p:extLst>
      <p:ext uri="{BB962C8B-B14F-4D97-AF65-F5344CB8AC3E}">
        <p14:creationId xmlns:p14="http://schemas.microsoft.com/office/powerpoint/2010/main" val="1064815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21600BD-5793-4D72-8C8E-C5774667E558}"/>
              </a:ext>
            </a:extLst>
          </p:cNvPr>
          <p:cNvSpPr>
            <a:spLocks noGrp="1"/>
          </p:cNvSpPr>
          <p:nvPr>
            <p:ph idx="1"/>
          </p:nvPr>
        </p:nvSpPr>
        <p:spPr/>
        <p:txBody>
          <a:bodyPr/>
          <a:lstStyle/>
          <a:p>
            <a:r>
              <a:rPr lang="en-US" dirty="0"/>
              <a:t>Closeness centrality is the average number of links it takes a person to reach any other person in the network. </a:t>
            </a:r>
          </a:p>
          <a:p>
            <a:r>
              <a:rPr lang="en-US" dirty="0"/>
              <a:t>Persons that have the lowest closeness are considered to be close to everyone in the network.</a:t>
            </a:r>
          </a:p>
          <a:p>
            <a:r>
              <a:rPr lang="en-US" dirty="0"/>
              <a:t>They could be important persons with many direct connections to other persons in the network.</a:t>
            </a:r>
          </a:p>
          <a:p>
            <a:endParaRPr lang="nl-NL" dirty="0"/>
          </a:p>
        </p:txBody>
      </p:sp>
      <p:sp>
        <p:nvSpPr>
          <p:cNvPr id="3" name="Titel 2">
            <a:extLst>
              <a:ext uri="{FF2B5EF4-FFF2-40B4-BE49-F238E27FC236}">
                <a16:creationId xmlns:a16="http://schemas.microsoft.com/office/drawing/2014/main" id="{343BC23B-B850-4EF8-8370-753F0D292465}"/>
              </a:ext>
            </a:extLst>
          </p:cNvPr>
          <p:cNvSpPr>
            <a:spLocks noGrp="1"/>
          </p:cNvSpPr>
          <p:nvPr>
            <p:ph type="title"/>
          </p:nvPr>
        </p:nvSpPr>
        <p:spPr/>
        <p:txBody>
          <a:bodyPr/>
          <a:lstStyle/>
          <a:p>
            <a:r>
              <a:rPr lang="en-US" dirty="0"/>
              <a:t>Closeness centrality</a:t>
            </a:r>
            <a:endParaRPr lang="nl-NL" dirty="0"/>
          </a:p>
        </p:txBody>
      </p:sp>
    </p:spTree>
    <p:extLst>
      <p:ext uri="{BB962C8B-B14F-4D97-AF65-F5344CB8AC3E}">
        <p14:creationId xmlns:p14="http://schemas.microsoft.com/office/powerpoint/2010/main" val="2370115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997EC3F-4C66-43E6-BF2F-81F1F62E9887}"/>
              </a:ext>
            </a:extLst>
          </p:cNvPr>
          <p:cNvSpPr>
            <a:spLocks noGrp="1"/>
          </p:cNvSpPr>
          <p:nvPr>
            <p:ph idx="1"/>
          </p:nvPr>
        </p:nvSpPr>
        <p:spPr/>
        <p:txBody>
          <a:bodyPr/>
          <a:lstStyle/>
          <a:p>
            <a:r>
              <a:rPr lang="en-US" dirty="0"/>
              <a:t>Betweenness centrality measures how many times a person is in the shortest path between any two other persons in the network.</a:t>
            </a:r>
          </a:p>
          <a:p>
            <a:r>
              <a:rPr lang="en-US" dirty="0"/>
              <a:t>Persons with a high degree of betweenness can be important because they have a ‘liaison’ role between different networks. </a:t>
            </a:r>
          </a:p>
          <a:p>
            <a:r>
              <a:rPr lang="en-US" dirty="0"/>
              <a:t>Such persons may have access to multiple networks and have valuable other information or access to other unknown networks. </a:t>
            </a:r>
          </a:p>
          <a:p>
            <a:endParaRPr lang="nl-NL" dirty="0"/>
          </a:p>
        </p:txBody>
      </p:sp>
      <p:sp>
        <p:nvSpPr>
          <p:cNvPr id="3" name="Titel 2">
            <a:extLst>
              <a:ext uri="{FF2B5EF4-FFF2-40B4-BE49-F238E27FC236}">
                <a16:creationId xmlns:a16="http://schemas.microsoft.com/office/drawing/2014/main" id="{DCF30E30-A0F6-409A-ABCC-0FFCE4B2FD68}"/>
              </a:ext>
            </a:extLst>
          </p:cNvPr>
          <p:cNvSpPr>
            <a:spLocks noGrp="1"/>
          </p:cNvSpPr>
          <p:nvPr>
            <p:ph type="title"/>
          </p:nvPr>
        </p:nvSpPr>
        <p:spPr/>
        <p:txBody>
          <a:bodyPr/>
          <a:lstStyle/>
          <a:p>
            <a:r>
              <a:rPr lang="en-US" dirty="0"/>
              <a:t>Betweenness centrality</a:t>
            </a:r>
            <a:endParaRPr lang="nl-NL" dirty="0"/>
          </a:p>
        </p:txBody>
      </p:sp>
    </p:spTree>
    <p:extLst>
      <p:ext uri="{BB962C8B-B14F-4D97-AF65-F5344CB8AC3E}">
        <p14:creationId xmlns:p14="http://schemas.microsoft.com/office/powerpoint/2010/main" val="77008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9BFB053-9DD7-4132-9BE1-424A502F3DC9}"/>
              </a:ext>
            </a:extLst>
          </p:cNvPr>
          <p:cNvSpPr>
            <a:spLocks noGrp="1"/>
          </p:cNvSpPr>
          <p:nvPr>
            <p:ph idx="1"/>
          </p:nvPr>
        </p:nvSpPr>
        <p:spPr/>
        <p:txBody>
          <a:bodyPr/>
          <a:lstStyle/>
          <a:p>
            <a:r>
              <a:rPr lang="en-US" dirty="0"/>
              <a:t>Eigenvector centrality takes into account the importance of neighboring persons when calculating the centrality of a person.</a:t>
            </a:r>
          </a:p>
          <a:p>
            <a:r>
              <a:rPr lang="en-US" dirty="0"/>
              <a:t>You could say it is a weighted (i.e. more sophisticated) version of degree centrality.</a:t>
            </a:r>
          </a:p>
          <a:p>
            <a:r>
              <a:rPr lang="en-US" dirty="0"/>
              <a:t>This resembles closely how the importance of web pages can be rated based on the ratings of pages that refer to it. See for instance:</a:t>
            </a:r>
          </a:p>
          <a:p>
            <a:pPr lvl="1"/>
            <a:r>
              <a:rPr lang="en-US" dirty="0"/>
              <a:t>the well-known PageRank algorithm used by Google (Brin and Page, 1998) and </a:t>
            </a:r>
          </a:p>
          <a:p>
            <a:pPr lvl="1"/>
            <a:r>
              <a:rPr lang="en-US" dirty="0"/>
              <a:t>the algorithm suggested by Kleinberg (1999) to find authoritative sources in a hyperlinked environment.</a:t>
            </a:r>
            <a:endParaRPr lang="nl-NL" dirty="0"/>
          </a:p>
        </p:txBody>
      </p:sp>
      <p:sp>
        <p:nvSpPr>
          <p:cNvPr id="3" name="Titel 2">
            <a:extLst>
              <a:ext uri="{FF2B5EF4-FFF2-40B4-BE49-F238E27FC236}">
                <a16:creationId xmlns:a16="http://schemas.microsoft.com/office/drawing/2014/main" id="{EC14102E-04F0-4B0B-976F-E34FFFDC448A}"/>
              </a:ext>
            </a:extLst>
          </p:cNvPr>
          <p:cNvSpPr>
            <a:spLocks noGrp="1"/>
          </p:cNvSpPr>
          <p:nvPr>
            <p:ph type="title"/>
          </p:nvPr>
        </p:nvSpPr>
        <p:spPr/>
        <p:txBody>
          <a:bodyPr/>
          <a:lstStyle/>
          <a:p>
            <a:r>
              <a:rPr lang="nl-NL" dirty="0"/>
              <a:t>Eigenvector </a:t>
            </a:r>
            <a:r>
              <a:rPr lang="nl-NL" dirty="0" err="1"/>
              <a:t>centrality</a:t>
            </a:r>
            <a:endParaRPr lang="nl-NL" dirty="0"/>
          </a:p>
        </p:txBody>
      </p:sp>
    </p:spTree>
    <p:extLst>
      <p:ext uri="{BB962C8B-B14F-4D97-AF65-F5344CB8AC3E}">
        <p14:creationId xmlns:p14="http://schemas.microsoft.com/office/powerpoint/2010/main" val="1689093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394C3D7-E3C9-4E5E-8C83-D4CBCF559316}"/>
              </a:ext>
            </a:extLst>
          </p:cNvPr>
          <p:cNvSpPr>
            <a:spLocks noGrp="1"/>
          </p:cNvSpPr>
          <p:nvPr>
            <p:ph idx="1"/>
          </p:nvPr>
        </p:nvSpPr>
        <p:spPr/>
        <p:txBody>
          <a:bodyPr/>
          <a:lstStyle/>
          <a:p>
            <a:r>
              <a:rPr lang="en-US" dirty="0"/>
              <a:t>Resolving aliases is an important step in reducing the complexity of the network and increasing review consistency.</a:t>
            </a:r>
          </a:p>
          <a:p>
            <a:r>
              <a:rPr lang="en-US" dirty="0"/>
              <a:t>Custodians may use more than one email address to communicate (aliases). The specific email pattern of a user can also reveal aliases of a user. </a:t>
            </a:r>
          </a:p>
          <a:p>
            <a:r>
              <a:rPr lang="en-US" dirty="0"/>
              <a:t>This might be intentionally to hide another identity but more often this is due to a change of email server or the use of different email address formats, e.g., internal versus external address format. </a:t>
            </a:r>
          </a:p>
          <a:p>
            <a:r>
              <a:rPr lang="en-US" dirty="0"/>
              <a:t>Centrality measures may assist in flagging different email addresses that potentially belong to the same person. </a:t>
            </a:r>
          </a:p>
        </p:txBody>
      </p:sp>
      <p:sp>
        <p:nvSpPr>
          <p:cNvPr id="3" name="Titel 2">
            <a:extLst>
              <a:ext uri="{FF2B5EF4-FFF2-40B4-BE49-F238E27FC236}">
                <a16:creationId xmlns:a16="http://schemas.microsoft.com/office/drawing/2014/main" id="{10D3CDDB-72C8-405F-9CA6-A02F24855A99}"/>
              </a:ext>
            </a:extLst>
          </p:cNvPr>
          <p:cNvSpPr>
            <a:spLocks noGrp="1"/>
          </p:cNvSpPr>
          <p:nvPr>
            <p:ph type="title"/>
          </p:nvPr>
        </p:nvSpPr>
        <p:spPr/>
        <p:txBody>
          <a:bodyPr/>
          <a:lstStyle/>
          <a:p>
            <a:r>
              <a:rPr lang="nl-NL" dirty="0" err="1"/>
              <a:t>Resolving</a:t>
            </a:r>
            <a:r>
              <a:rPr lang="nl-NL" dirty="0"/>
              <a:t> </a:t>
            </a:r>
            <a:r>
              <a:rPr lang="nl-NL" dirty="0" err="1"/>
              <a:t>aliases</a:t>
            </a:r>
            <a:endParaRPr lang="nl-NL" dirty="0"/>
          </a:p>
        </p:txBody>
      </p:sp>
    </p:spTree>
    <p:extLst>
      <p:ext uri="{BB962C8B-B14F-4D97-AF65-F5344CB8AC3E}">
        <p14:creationId xmlns:p14="http://schemas.microsoft.com/office/powerpoint/2010/main" val="37431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B328013-D864-4171-9538-8814BDDEB676}"/>
              </a:ext>
            </a:extLst>
          </p:cNvPr>
          <p:cNvSpPr>
            <a:spLocks noGrp="1"/>
          </p:cNvSpPr>
          <p:nvPr>
            <p:ph idx="1"/>
          </p:nvPr>
        </p:nvSpPr>
        <p:spPr/>
        <p:txBody>
          <a:bodyPr/>
          <a:lstStyle/>
          <a:p>
            <a:r>
              <a:rPr lang="en-US" dirty="0"/>
              <a:t>Perform SNA on cross sections of the email collection by using keyword filtering combined with date-time intervals.</a:t>
            </a:r>
          </a:p>
          <a:p>
            <a:r>
              <a:rPr lang="en-US" dirty="0"/>
              <a:t>By analyzing the email network in different time slices, the centrality measures mentioned above can be compared over time. </a:t>
            </a:r>
          </a:p>
          <a:p>
            <a:r>
              <a:rPr lang="en-US" dirty="0"/>
              <a:t>Keyword filtering can restrict the email network to certain topics to study the effect this has on the role of different persons:</a:t>
            </a:r>
          </a:p>
          <a:p>
            <a:pPr lvl="1"/>
            <a:r>
              <a:rPr lang="en-US" dirty="0"/>
              <a:t>a person may be a hub on a specific topic while he or she has a more standard role on another topic.</a:t>
            </a:r>
          </a:p>
          <a:p>
            <a:r>
              <a:rPr lang="en-US" dirty="0"/>
              <a:t>Keyword and time filtering can decompose a complicated network in underlying smaller and less complicated topic-based networks  </a:t>
            </a:r>
            <a:endParaRPr lang="nl-NL" dirty="0"/>
          </a:p>
        </p:txBody>
      </p:sp>
      <p:sp>
        <p:nvSpPr>
          <p:cNvPr id="3" name="Titel 2">
            <a:extLst>
              <a:ext uri="{FF2B5EF4-FFF2-40B4-BE49-F238E27FC236}">
                <a16:creationId xmlns:a16="http://schemas.microsoft.com/office/drawing/2014/main" id="{E322B127-32E2-4AC5-82AD-6042FFAC2703}"/>
              </a:ext>
            </a:extLst>
          </p:cNvPr>
          <p:cNvSpPr>
            <a:spLocks noGrp="1"/>
          </p:cNvSpPr>
          <p:nvPr>
            <p:ph type="title"/>
          </p:nvPr>
        </p:nvSpPr>
        <p:spPr/>
        <p:txBody>
          <a:bodyPr/>
          <a:lstStyle/>
          <a:p>
            <a:r>
              <a:rPr lang="nl-NL" dirty="0"/>
              <a:t>SNA </a:t>
            </a:r>
            <a:r>
              <a:rPr lang="nl-NL" dirty="0" err="1"/>
              <a:t>with</a:t>
            </a:r>
            <a:r>
              <a:rPr lang="nl-NL" dirty="0"/>
              <a:t> </a:t>
            </a:r>
            <a:r>
              <a:rPr lang="nl-NL" dirty="0" err="1"/>
              <a:t>keyword</a:t>
            </a:r>
            <a:r>
              <a:rPr lang="nl-NL" dirty="0"/>
              <a:t> </a:t>
            </a:r>
            <a:r>
              <a:rPr lang="nl-NL" dirty="0" err="1"/>
              <a:t>and</a:t>
            </a:r>
            <a:r>
              <a:rPr lang="nl-NL" dirty="0"/>
              <a:t> time filtering</a:t>
            </a:r>
          </a:p>
        </p:txBody>
      </p:sp>
    </p:spTree>
    <p:extLst>
      <p:ext uri="{BB962C8B-B14F-4D97-AF65-F5344CB8AC3E}">
        <p14:creationId xmlns:p14="http://schemas.microsoft.com/office/powerpoint/2010/main" val="93447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19C4A42-98D1-41E1-AB65-803737D50778}"/>
              </a:ext>
            </a:extLst>
          </p:cNvPr>
          <p:cNvSpPr>
            <a:spLocks noGrp="1"/>
          </p:cNvSpPr>
          <p:nvPr>
            <p:ph idx="1"/>
          </p:nvPr>
        </p:nvSpPr>
        <p:spPr/>
        <p:txBody>
          <a:bodyPr/>
          <a:lstStyle/>
          <a:p>
            <a:r>
              <a:rPr lang="en-US" dirty="0"/>
              <a:t>Case specific events are, for example:</a:t>
            </a:r>
          </a:p>
          <a:p>
            <a:pPr lvl="1"/>
            <a:r>
              <a:rPr lang="en-US" dirty="0"/>
              <a:t>the merger of two companies or </a:t>
            </a:r>
          </a:p>
          <a:p>
            <a:pPr lvl="1"/>
            <a:r>
              <a:rPr lang="en-US" dirty="0"/>
              <a:t>the negotiation of a commercial contract, </a:t>
            </a:r>
          </a:p>
          <a:p>
            <a:r>
              <a:rPr lang="en-US" dirty="0"/>
              <a:t>Combining a time window with a full-text filter can be helpful to discover which persons have received emails that are related to the event. </a:t>
            </a:r>
          </a:p>
          <a:p>
            <a:r>
              <a:rPr lang="en-US" dirty="0"/>
              <a:t>Once such a network is identified, the date time range may be widened to discover other topics that are discussed within this particular network. </a:t>
            </a:r>
            <a:endParaRPr lang="nl-NL" dirty="0"/>
          </a:p>
        </p:txBody>
      </p:sp>
      <p:sp>
        <p:nvSpPr>
          <p:cNvPr id="3" name="Titel 2">
            <a:extLst>
              <a:ext uri="{FF2B5EF4-FFF2-40B4-BE49-F238E27FC236}">
                <a16:creationId xmlns:a16="http://schemas.microsoft.com/office/drawing/2014/main" id="{61FB1473-4CE3-42FC-8612-47A73A51B00B}"/>
              </a:ext>
            </a:extLst>
          </p:cNvPr>
          <p:cNvSpPr>
            <a:spLocks noGrp="1"/>
          </p:cNvSpPr>
          <p:nvPr>
            <p:ph type="title"/>
          </p:nvPr>
        </p:nvSpPr>
        <p:spPr/>
        <p:txBody>
          <a:bodyPr/>
          <a:lstStyle/>
          <a:p>
            <a:r>
              <a:rPr lang="nl-NL" dirty="0" err="1"/>
              <a:t>Investigating</a:t>
            </a:r>
            <a:r>
              <a:rPr lang="nl-NL" dirty="0"/>
              <a:t> case </a:t>
            </a:r>
            <a:r>
              <a:rPr lang="nl-NL" dirty="0" err="1"/>
              <a:t>specific</a:t>
            </a:r>
            <a:r>
              <a:rPr lang="nl-NL" dirty="0"/>
              <a:t> events</a:t>
            </a:r>
          </a:p>
        </p:txBody>
      </p:sp>
    </p:spTree>
    <p:extLst>
      <p:ext uri="{BB962C8B-B14F-4D97-AF65-F5344CB8AC3E}">
        <p14:creationId xmlns:p14="http://schemas.microsoft.com/office/powerpoint/2010/main" val="1858986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8D62263-D71A-42C4-B21D-70E959E90F6C}"/>
              </a:ext>
            </a:extLst>
          </p:cNvPr>
          <p:cNvSpPr>
            <a:spLocks noGrp="1"/>
          </p:cNvSpPr>
          <p:nvPr>
            <p:ph idx="1"/>
          </p:nvPr>
        </p:nvSpPr>
        <p:spPr/>
        <p:txBody>
          <a:bodyPr/>
          <a:lstStyle/>
          <a:p>
            <a:r>
              <a:rPr lang="en-US" dirty="0"/>
              <a:t>We have conducted a number of experiments using the Enron email collection (Klimt and Yang, 2004)</a:t>
            </a:r>
          </a:p>
          <a:p>
            <a:r>
              <a:rPr lang="en-US" dirty="0"/>
              <a:t>The 400Mb (compressed, without attachments) dataset contains 517,431 emails belonging to 150 custodians that were made public during the legal investigation concerning the Enron Corporation. </a:t>
            </a:r>
          </a:p>
          <a:p>
            <a:r>
              <a:rPr lang="en-US" dirty="0"/>
              <a:t>This email set was deduplicated across all custodians resulting in 252,956 emails. </a:t>
            </a:r>
          </a:p>
          <a:p>
            <a:endParaRPr lang="nl-NL" dirty="0"/>
          </a:p>
        </p:txBody>
      </p:sp>
      <p:sp>
        <p:nvSpPr>
          <p:cNvPr id="3" name="Titel 2">
            <a:extLst>
              <a:ext uri="{FF2B5EF4-FFF2-40B4-BE49-F238E27FC236}">
                <a16:creationId xmlns:a16="http://schemas.microsoft.com/office/drawing/2014/main" id="{088360FA-0471-48CD-B99C-29D1D1A402B1}"/>
              </a:ext>
            </a:extLst>
          </p:cNvPr>
          <p:cNvSpPr>
            <a:spLocks noGrp="1"/>
          </p:cNvSpPr>
          <p:nvPr>
            <p:ph type="title"/>
          </p:nvPr>
        </p:nvSpPr>
        <p:spPr/>
        <p:txBody>
          <a:bodyPr/>
          <a:lstStyle/>
          <a:p>
            <a:r>
              <a:rPr lang="nl-NL" dirty="0"/>
              <a:t>Experiment </a:t>
            </a:r>
            <a:r>
              <a:rPr lang="nl-NL" dirty="0" err="1"/>
              <a:t>with</a:t>
            </a:r>
            <a:r>
              <a:rPr lang="nl-NL" dirty="0"/>
              <a:t> </a:t>
            </a:r>
            <a:r>
              <a:rPr lang="nl-NL" dirty="0" err="1"/>
              <a:t>the</a:t>
            </a:r>
            <a:r>
              <a:rPr lang="nl-NL" dirty="0"/>
              <a:t> Enron email dataset</a:t>
            </a:r>
          </a:p>
        </p:txBody>
      </p:sp>
    </p:spTree>
    <p:extLst>
      <p:ext uri="{BB962C8B-B14F-4D97-AF65-F5344CB8AC3E}">
        <p14:creationId xmlns:p14="http://schemas.microsoft.com/office/powerpoint/2010/main" val="1609891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759F4D9-E80B-4B17-971B-50593A1DE0DF}"/>
              </a:ext>
            </a:extLst>
          </p:cNvPr>
          <p:cNvSpPr>
            <a:spLocks noGrp="1"/>
          </p:cNvSpPr>
          <p:nvPr>
            <p:ph idx="1"/>
          </p:nvPr>
        </p:nvSpPr>
        <p:spPr/>
        <p:txBody>
          <a:bodyPr/>
          <a:lstStyle/>
          <a:p>
            <a:r>
              <a:rPr lang="nl-NL" dirty="0"/>
              <a:t>M: Enron email set is a </a:t>
            </a:r>
            <a:r>
              <a:rPr lang="nl-NL" dirty="0" err="1"/>
              <a:t>table</a:t>
            </a:r>
            <a:r>
              <a:rPr lang="nl-NL" dirty="0"/>
              <a:t> </a:t>
            </a:r>
            <a:r>
              <a:rPr lang="nl-NL" dirty="0" err="1"/>
              <a:t>with</a:t>
            </a:r>
            <a:r>
              <a:rPr lang="nl-NL" dirty="0"/>
              <a:t> </a:t>
            </a:r>
            <a:r>
              <a:rPr lang="nl-NL" dirty="0" err="1"/>
              <a:t>messages</a:t>
            </a:r>
            <a:r>
              <a:rPr lang="nl-NL" dirty="0"/>
              <a:t> M:</a:t>
            </a:r>
          </a:p>
          <a:p>
            <a:pPr lvl="1"/>
            <a:r>
              <a:rPr lang="en-US" dirty="0"/>
              <a:t>Table Messages M = (E, D) where E is message id and D is number of days between email sent date and 1/1/1997</a:t>
            </a:r>
            <a:endParaRPr lang="nl-NL" dirty="0"/>
          </a:p>
          <a:p>
            <a:r>
              <a:rPr lang="en-US" dirty="0"/>
              <a:t>R: The table Relations R stores a relation for each email and address combination.</a:t>
            </a:r>
          </a:p>
          <a:p>
            <a:pPr lvl="1"/>
            <a:r>
              <a:rPr lang="en-US" dirty="0"/>
              <a:t>This relation has a field O which denotes if an address was in the „From‟, „To‟ or „Cc‟ field. </a:t>
            </a:r>
          </a:p>
          <a:p>
            <a:pPr lvl="1"/>
            <a:r>
              <a:rPr lang="en-US" dirty="0"/>
              <a:t>This results in a total of 1,635,833 email, address, type (E,A,O) relations for the full collection.</a:t>
            </a:r>
          </a:p>
          <a:p>
            <a:r>
              <a:rPr lang="en-US" dirty="0"/>
              <a:t>C: Table Custodians C stores one or more addresses A for a custodian C</a:t>
            </a:r>
          </a:p>
          <a:p>
            <a:endParaRPr lang="en-US" dirty="0"/>
          </a:p>
        </p:txBody>
      </p:sp>
      <p:sp>
        <p:nvSpPr>
          <p:cNvPr id="3" name="Titel 2">
            <a:extLst>
              <a:ext uri="{FF2B5EF4-FFF2-40B4-BE49-F238E27FC236}">
                <a16:creationId xmlns:a16="http://schemas.microsoft.com/office/drawing/2014/main" id="{DBA22561-9F9D-4C02-BD7E-49D5286AF346}"/>
              </a:ext>
            </a:extLst>
          </p:cNvPr>
          <p:cNvSpPr>
            <a:spLocks noGrp="1"/>
          </p:cNvSpPr>
          <p:nvPr>
            <p:ph type="title"/>
          </p:nvPr>
        </p:nvSpPr>
        <p:spPr/>
        <p:txBody>
          <a:bodyPr/>
          <a:lstStyle/>
          <a:p>
            <a:r>
              <a:rPr lang="nl-NL" dirty="0" err="1"/>
              <a:t>Representing</a:t>
            </a:r>
            <a:r>
              <a:rPr lang="nl-NL" dirty="0"/>
              <a:t> </a:t>
            </a:r>
            <a:r>
              <a:rPr lang="nl-NL" dirty="0" err="1"/>
              <a:t>the</a:t>
            </a:r>
            <a:r>
              <a:rPr lang="nl-NL" dirty="0"/>
              <a:t> Enron email dataset</a:t>
            </a:r>
          </a:p>
        </p:txBody>
      </p:sp>
    </p:spTree>
    <p:extLst>
      <p:ext uri="{BB962C8B-B14F-4D97-AF65-F5344CB8AC3E}">
        <p14:creationId xmlns:p14="http://schemas.microsoft.com/office/powerpoint/2010/main" val="170917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1FFF8A4-DDFD-4995-8718-4EF790FDC9A9}"/>
              </a:ext>
            </a:extLst>
          </p:cNvPr>
          <p:cNvSpPr>
            <a:spLocks noGrp="1"/>
          </p:cNvSpPr>
          <p:nvPr>
            <p:ph idx="1"/>
          </p:nvPr>
        </p:nvSpPr>
        <p:spPr/>
        <p:txBody>
          <a:bodyPr/>
          <a:lstStyle/>
          <a:p>
            <a:r>
              <a:rPr lang="en-US" dirty="0"/>
              <a:t>A custodian is defined as a person that is the owner of an email archive on a desktop computer or fileserver or of an mailbox on a server that has been collected as part of E-Discovery. </a:t>
            </a:r>
          </a:p>
          <a:p>
            <a:r>
              <a:rPr lang="en-US" dirty="0"/>
              <a:t>Table C was constructed by identifying for each custodian C one or more (unique) email addresses A by examining the ‘From’ field for emails in the ‘Sent Items’ folder. </a:t>
            </a:r>
          </a:p>
          <a:p>
            <a:endParaRPr lang="en-US" dirty="0"/>
          </a:p>
        </p:txBody>
      </p:sp>
      <p:sp>
        <p:nvSpPr>
          <p:cNvPr id="3" name="Titel 2">
            <a:extLst>
              <a:ext uri="{FF2B5EF4-FFF2-40B4-BE49-F238E27FC236}">
                <a16:creationId xmlns:a16="http://schemas.microsoft.com/office/drawing/2014/main" id="{33BC73F0-8306-4299-80FF-907BAD34895B}"/>
              </a:ext>
            </a:extLst>
          </p:cNvPr>
          <p:cNvSpPr>
            <a:spLocks noGrp="1"/>
          </p:cNvSpPr>
          <p:nvPr>
            <p:ph type="title"/>
          </p:nvPr>
        </p:nvSpPr>
        <p:spPr/>
        <p:txBody>
          <a:bodyPr/>
          <a:lstStyle/>
          <a:p>
            <a:r>
              <a:rPr lang="nl-NL" dirty="0" err="1"/>
              <a:t>What</a:t>
            </a:r>
            <a:r>
              <a:rPr lang="nl-NL" dirty="0"/>
              <a:t> are </a:t>
            </a:r>
            <a:r>
              <a:rPr lang="nl-NL" dirty="0" err="1"/>
              <a:t>Custodians</a:t>
            </a:r>
            <a:r>
              <a:rPr lang="nl-NL" dirty="0"/>
              <a:t>?</a:t>
            </a:r>
          </a:p>
        </p:txBody>
      </p:sp>
    </p:spTree>
    <p:extLst>
      <p:ext uri="{BB962C8B-B14F-4D97-AF65-F5344CB8AC3E}">
        <p14:creationId xmlns:p14="http://schemas.microsoft.com/office/powerpoint/2010/main" val="268019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15566"/>
            <a:ext cx="8229600" cy="3232454"/>
          </a:xfrm>
        </p:spPr>
        <p:txBody>
          <a:bodyPr/>
          <a:lstStyle/>
          <a:p>
            <a:pPr marL="0" indent="0">
              <a:buNone/>
            </a:pPr>
            <a:r>
              <a:rPr lang="en-US" dirty="0"/>
              <a:t>This module teaches the use of data analytics and visualization for digital forensics. Topics covered include:</a:t>
            </a:r>
          </a:p>
          <a:p>
            <a:r>
              <a:rPr lang="en-US" dirty="0"/>
              <a:t>Log analysis and correlation</a:t>
            </a:r>
          </a:p>
          <a:p>
            <a:r>
              <a:rPr lang="en-US" dirty="0"/>
              <a:t>Event reconstruction using timelines</a:t>
            </a:r>
          </a:p>
          <a:p>
            <a:r>
              <a:rPr lang="en-US" dirty="0"/>
              <a:t>Using </a:t>
            </a:r>
            <a:r>
              <a:rPr lang="en-US" dirty="0" err="1"/>
              <a:t>Plaso</a:t>
            </a:r>
            <a:r>
              <a:rPr lang="en-US" dirty="0"/>
              <a:t> to create super-timelines</a:t>
            </a:r>
          </a:p>
          <a:p>
            <a:r>
              <a:rPr lang="en-US" dirty="0"/>
              <a:t>Working with Big Data repositories</a:t>
            </a:r>
          </a:p>
          <a:p>
            <a:r>
              <a:rPr lang="en-US" dirty="0"/>
              <a:t>Correlation and relationship analysis</a:t>
            </a:r>
          </a:p>
          <a:p>
            <a:r>
              <a:rPr lang="en-US" dirty="0"/>
              <a:t>Statistical analysis</a:t>
            </a:r>
          </a:p>
          <a:p>
            <a:r>
              <a:rPr lang="en-US" dirty="0"/>
              <a:t>Advanced search techniques</a:t>
            </a:r>
          </a:p>
        </p:txBody>
      </p:sp>
      <p:sp>
        <p:nvSpPr>
          <p:cNvPr id="3" name="Title 2"/>
          <p:cNvSpPr>
            <a:spLocks noGrp="1"/>
          </p:cNvSpPr>
          <p:nvPr>
            <p:ph type="title"/>
          </p:nvPr>
        </p:nvSpPr>
        <p:spPr>
          <a:xfrm>
            <a:off x="251520" y="202332"/>
            <a:ext cx="8229600" cy="713234"/>
          </a:xfrm>
        </p:spPr>
        <p:txBody>
          <a:bodyPr/>
          <a:lstStyle/>
          <a:p>
            <a:r>
              <a:rPr lang="en-US" dirty="0"/>
              <a:t>Module 3: Data Analytics and Visualization</a:t>
            </a:r>
          </a:p>
        </p:txBody>
      </p:sp>
    </p:spTree>
    <p:extLst>
      <p:ext uri="{BB962C8B-B14F-4D97-AF65-F5344CB8AC3E}">
        <p14:creationId xmlns:p14="http://schemas.microsoft.com/office/powerpoint/2010/main" val="1752912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FB67F81-AB22-4619-8DE2-2618A836820C}"/>
              </a:ext>
            </a:extLst>
          </p:cNvPr>
          <p:cNvSpPr>
            <a:spLocks noGrp="1"/>
          </p:cNvSpPr>
          <p:nvPr>
            <p:ph idx="1"/>
          </p:nvPr>
        </p:nvSpPr>
        <p:spPr/>
        <p:txBody>
          <a:bodyPr/>
          <a:lstStyle/>
          <a:p>
            <a:r>
              <a:rPr lang="en-US" dirty="0"/>
              <a:t>Using a SQL-query a list of a little over 50,000 triplets was constructed containing Custodian, Day and the number of emails where a Custodian is either in the „From‟, „To‟ or „Cc‟ field on that particular day. This can be formalized as follows:</a:t>
            </a:r>
          </a:p>
          <a:p>
            <a:pPr marL="457200" lvl="1" indent="0">
              <a:buNone/>
            </a:pPr>
            <a:r>
              <a:rPr lang="en-US" sz="1400" b="1" dirty="0">
                <a:latin typeface="Courier New" panose="02070309020205020404" pitchFamily="49" charset="0"/>
                <a:cs typeface="Courier New" panose="02070309020205020404" pitchFamily="49" charset="0"/>
              </a:rPr>
              <a:t>Table Map M = (X, Y, Count)</a:t>
            </a:r>
          </a:p>
          <a:p>
            <a:pPr marL="457200" lvl="1" indent="0">
              <a:buNone/>
            </a:pPr>
            <a:r>
              <a:rPr lang="en-US" sz="1400" b="1" dirty="0">
                <a:latin typeface="Courier New" panose="02070309020205020404" pitchFamily="49" charset="0"/>
                <a:cs typeface="Courier New" panose="02070309020205020404" pitchFamily="49" charset="0"/>
              </a:rPr>
              <a:t>Select C as X, D as Y, Count( Messages ) From Emails</a:t>
            </a:r>
          </a:p>
          <a:p>
            <a:pPr marL="457200" lvl="1" indent="0">
              <a:buNone/>
            </a:pPr>
            <a:r>
              <a:rPr lang="en-US" sz="1400" b="1" dirty="0">
                <a:latin typeface="Courier New" panose="02070309020205020404" pitchFamily="49" charset="0"/>
                <a:cs typeface="Courier New" panose="02070309020205020404" pitchFamily="49" charset="0"/>
              </a:rPr>
              <a:t>Inner Join Relations on </a:t>
            </a:r>
            <a:r>
              <a:rPr lang="en-US" sz="1400" b="1" dirty="0" err="1">
                <a:latin typeface="Courier New" panose="02070309020205020404" pitchFamily="49" charset="0"/>
                <a:cs typeface="Courier New" panose="02070309020205020404" pitchFamily="49" charset="0"/>
              </a:rPr>
              <a:t>Relations.E</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Emails.E</a:t>
            </a:r>
            <a:endParaRPr lang="en-US" sz="1400" b="1" dirty="0">
              <a:latin typeface="Courier New" panose="02070309020205020404" pitchFamily="49" charset="0"/>
              <a:cs typeface="Courier New" panose="02070309020205020404" pitchFamily="49" charset="0"/>
            </a:endParaRPr>
          </a:p>
          <a:p>
            <a:pPr marL="457200" lvl="1" indent="0">
              <a:buNone/>
            </a:pPr>
            <a:r>
              <a:rPr lang="en-US" sz="1400" b="1" dirty="0">
                <a:latin typeface="Courier New" panose="02070309020205020404" pitchFamily="49" charset="0"/>
                <a:cs typeface="Courier New" panose="02070309020205020404" pitchFamily="49" charset="0"/>
              </a:rPr>
              <a:t>Inner Join Custodians on </a:t>
            </a:r>
            <a:r>
              <a:rPr lang="en-US" sz="1400" b="1" dirty="0" err="1">
                <a:latin typeface="Courier New" panose="02070309020205020404" pitchFamily="49" charset="0"/>
                <a:cs typeface="Courier New" panose="02070309020205020404" pitchFamily="49" charset="0"/>
              </a:rPr>
              <a:t>Custodians.A</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Emails.A</a:t>
            </a:r>
            <a:endParaRPr lang="en-US" sz="1400" b="1" dirty="0">
              <a:latin typeface="Courier New" panose="02070309020205020404" pitchFamily="49" charset="0"/>
              <a:cs typeface="Courier New" panose="02070309020205020404" pitchFamily="49" charset="0"/>
            </a:endParaRPr>
          </a:p>
          <a:p>
            <a:pPr marL="457200" lvl="1" indent="0">
              <a:buNone/>
            </a:pPr>
            <a:r>
              <a:rPr lang="en-US" sz="1400" b="1" dirty="0">
                <a:latin typeface="Courier New" panose="02070309020205020404" pitchFamily="49" charset="0"/>
                <a:cs typeface="Courier New" panose="02070309020205020404" pitchFamily="49" charset="0"/>
              </a:rPr>
              <a:t>Group by C, D</a:t>
            </a:r>
          </a:p>
          <a:p>
            <a:pPr indent="-285750"/>
            <a:r>
              <a:rPr lang="en-US" dirty="0"/>
              <a:t>The resulting data set is an array M(X,Y) where X = Custodian and Y = Day denoting the position of a painted rectangle with a gray value based on the corresponding Count value.</a:t>
            </a:r>
            <a:endParaRPr lang="nl-NL" dirty="0"/>
          </a:p>
        </p:txBody>
      </p:sp>
      <p:sp>
        <p:nvSpPr>
          <p:cNvPr id="3" name="Titel 2">
            <a:extLst>
              <a:ext uri="{FF2B5EF4-FFF2-40B4-BE49-F238E27FC236}">
                <a16:creationId xmlns:a16="http://schemas.microsoft.com/office/drawing/2014/main" id="{D05DA377-358B-460D-AAB3-2987A75138CC}"/>
              </a:ext>
            </a:extLst>
          </p:cNvPr>
          <p:cNvSpPr>
            <a:spLocks noGrp="1"/>
          </p:cNvSpPr>
          <p:nvPr>
            <p:ph type="title"/>
          </p:nvPr>
        </p:nvSpPr>
        <p:spPr>
          <a:xfrm>
            <a:off x="266388" y="202332"/>
            <a:ext cx="8229600" cy="713234"/>
          </a:xfrm>
        </p:spPr>
        <p:txBody>
          <a:bodyPr/>
          <a:lstStyle/>
          <a:p>
            <a:r>
              <a:rPr lang="nl-NL" dirty="0"/>
              <a:t>Email (heat)Map</a:t>
            </a:r>
          </a:p>
        </p:txBody>
      </p:sp>
    </p:spTree>
    <p:extLst>
      <p:ext uri="{BB962C8B-B14F-4D97-AF65-F5344CB8AC3E}">
        <p14:creationId xmlns:p14="http://schemas.microsoft.com/office/powerpoint/2010/main" val="60720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afel&#10;&#10;Automatisch gegenereerde beschrijving">
            <a:extLst>
              <a:ext uri="{FF2B5EF4-FFF2-40B4-BE49-F238E27FC236}">
                <a16:creationId xmlns:a16="http://schemas.microsoft.com/office/drawing/2014/main" id="{6F4EE0AE-E0F4-4338-BBC8-F2F0C7DB75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4457" y="1012632"/>
            <a:ext cx="4795086" cy="3748058"/>
          </a:xfrm>
        </p:spPr>
      </p:pic>
      <p:sp>
        <p:nvSpPr>
          <p:cNvPr id="3" name="Titel 2">
            <a:extLst>
              <a:ext uri="{FF2B5EF4-FFF2-40B4-BE49-F238E27FC236}">
                <a16:creationId xmlns:a16="http://schemas.microsoft.com/office/drawing/2014/main" id="{F02F94FF-3427-455E-8B07-2E530AADBD72}"/>
              </a:ext>
            </a:extLst>
          </p:cNvPr>
          <p:cNvSpPr>
            <a:spLocks noGrp="1"/>
          </p:cNvSpPr>
          <p:nvPr>
            <p:ph type="title"/>
          </p:nvPr>
        </p:nvSpPr>
        <p:spPr/>
        <p:txBody>
          <a:bodyPr/>
          <a:lstStyle/>
          <a:p>
            <a:r>
              <a:rPr lang="nl-NL" dirty="0" err="1"/>
              <a:t>Visualisation</a:t>
            </a:r>
            <a:r>
              <a:rPr lang="nl-NL" dirty="0"/>
              <a:t> of </a:t>
            </a:r>
            <a:r>
              <a:rPr lang="nl-NL" dirty="0" err="1"/>
              <a:t>the</a:t>
            </a:r>
            <a:r>
              <a:rPr lang="nl-NL" dirty="0"/>
              <a:t> Email map</a:t>
            </a:r>
          </a:p>
        </p:txBody>
      </p:sp>
    </p:spTree>
    <p:extLst>
      <p:ext uri="{BB962C8B-B14F-4D97-AF65-F5344CB8AC3E}">
        <p14:creationId xmlns:p14="http://schemas.microsoft.com/office/powerpoint/2010/main" val="308948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528B601-21E1-47E0-BEDC-4B266C67F9D3}"/>
              </a:ext>
            </a:extLst>
          </p:cNvPr>
          <p:cNvSpPr>
            <a:spLocks noGrp="1"/>
          </p:cNvSpPr>
          <p:nvPr>
            <p:ph idx="1"/>
          </p:nvPr>
        </p:nvSpPr>
        <p:spPr/>
        <p:txBody>
          <a:bodyPr/>
          <a:lstStyle/>
          <a:p>
            <a:r>
              <a:rPr lang="en-US" dirty="0"/>
              <a:t>Email traffic differs per custodian both in start date as well as intensity.</a:t>
            </a:r>
          </a:p>
          <a:p>
            <a:r>
              <a:rPr lang="en-US" dirty="0"/>
              <a:t>Small modulations are visible indicating that typically less emails are sent and received during the weekends.</a:t>
            </a:r>
          </a:p>
          <a:p>
            <a:r>
              <a:rPr lang="en-US" dirty="0"/>
              <a:t>Larger modulations reflect season characteristics (e.g. summer holiday)</a:t>
            </a:r>
          </a:p>
          <a:p>
            <a:r>
              <a:rPr lang="en-US" dirty="0"/>
              <a:t>Interesting similarities:</a:t>
            </a:r>
          </a:p>
          <a:p>
            <a:pPr lvl="1"/>
            <a:r>
              <a:rPr lang="en-US" dirty="0"/>
              <a:t>Custodians 22, 42, 82, 120, 122 and 146 show very intense email traffic starting after November 2001</a:t>
            </a:r>
          </a:p>
          <a:p>
            <a:pPr lvl="1"/>
            <a:r>
              <a:rPr lang="en-US" dirty="0"/>
              <a:t>These custodians are involved in trading and the final email burst starts around or shortly after the date Enron has filed for bankruptcy on December 2nd, 2001</a:t>
            </a:r>
            <a:endParaRPr lang="nl-NL" dirty="0"/>
          </a:p>
        </p:txBody>
      </p:sp>
      <p:sp>
        <p:nvSpPr>
          <p:cNvPr id="3" name="Titel 2">
            <a:extLst>
              <a:ext uri="{FF2B5EF4-FFF2-40B4-BE49-F238E27FC236}">
                <a16:creationId xmlns:a16="http://schemas.microsoft.com/office/drawing/2014/main" id="{FAFA6C11-1A53-46DF-B1E1-1B26581BF2C0}"/>
              </a:ext>
            </a:extLst>
          </p:cNvPr>
          <p:cNvSpPr>
            <a:spLocks noGrp="1"/>
          </p:cNvSpPr>
          <p:nvPr>
            <p:ph type="title"/>
          </p:nvPr>
        </p:nvSpPr>
        <p:spPr/>
        <p:txBody>
          <a:bodyPr/>
          <a:lstStyle/>
          <a:p>
            <a:r>
              <a:rPr lang="nl-NL" dirty="0" err="1"/>
              <a:t>Observations</a:t>
            </a:r>
            <a:r>
              <a:rPr lang="nl-NL" dirty="0"/>
              <a:t> </a:t>
            </a:r>
            <a:r>
              <a:rPr lang="nl-NL" dirty="0" err="1"/>
              <a:t>from</a:t>
            </a:r>
            <a:r>
              <a:rPr lang="nl-NL" dirty="0"/>
              <a:t> </a:t>
            </a:r>
            <a:r>
              <a:rPr lang="nl-NL" dirty="0" err="1"/>
              <a:t>the</a:t>
            </a:r>
            <a:r>
              <a:rPr lang="nl-NL" dirty="0"/>
              <a:t> Email map</a:t>
            </a:r>
          </a:p>
        </p:txBody>
      </p:sp>
    </p:spTree>
    <p:extLst>
      <p:ext uri="{BB962C8B-B14F-4D97-AF65-F5344CB8AC3E}">
        <p14:creationId xmlns:p14="http://schemas.microsoft.com/office/powerpoint/2010/main" val="3158454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3CCC55E-D5E5-42BE-A376-62C742D42198}"/>
              </a:ext>
            </a:extLst>
          </p:cNvPr>
          <p:cNvSpPr>
            <a:spLocks noGrp="1"/>
          </p:cNvSpPr>
          <p:nvPr>
            <p:ph idx="1"/>
          </p:nvPr>
        </p:nvSpPr>
        <p:spPr/>
        <p:txBody>
          <a:bodyPr/>
          <a:lstStyle/>
          <a:p>
            <a:r>
              <a:rPr lang="en-US" dirty="0"/>
              <a:t>We can calculate an email map for parts of the email collection by filtering on a particular search term.</a:t>
            </a:r>
          </a:p>
          <a:p>
            <a:r>
              <a:rPr lang="en-US" dirty="0"/>
              <a:t>A search term is represented by a query Q and the message id’s E of the messages that are responsive to this query are represented in a table Hits H as follows:</a:t>
            </a:r>
          </a:p>
          <a:p>
            <a:pPr lvl="1"/>
            <a:r>
              <a:rPr lang="en-US" dirty="0"/>
              <a:t>Table Hits H = ( E, Q ) where E is message id and Q is query to which message E is responsive</a:t>
            </a:r>
          </a:p>
          <a:p>
            <a:r>
              <a:rPr lang="en-US" dirty="0"/>
              <a:t>The search term fingerprint MQ associated with query Q is an email map representing only messages E that are in H(E,Q). We add a 3</a:t>
            </a:r>
            <a:r>
              <a:rPr lang="en-US" baseline="30000" dirty="0"/>
              <a:t>rd</a:t>
            </a:r>
            <a:r>
              <a:rPr lang="en-US" dirty="0"/>
              <a:t> inner join to the Email map query:</a:t>
            </a:r>
          </a:p>
          <a:p>
            <a:pPr marL="457200" lvl="1" indent="0">
              <a:buNone/>
            </a:pPr>
            <a:r>
              <a:rPr lang="en-US" dirty="0"/>
              <a:t>Inner Join Hits on </a:t>
            </a:r>
            <a:r>
              <a:rPr lang="en-US" dirty="0" err="1"/>
              <a:t>Hits.Q</a:t>
            </a:r>
            <a:r>
              <a:rPr lang="en-US" dirty="0"/>
              <a:t> = Q</a:t>
            </a:r>
          </a:p>
          <a:p>
            <a:pPr marL="457200" lvl="1" indent="0">
              <a:buNone/>
            </a:pPr>
            <a:r>
              <a:rPr lang="en-US" dirty="0"/>
              <a:t>Where </a:t>
            </a:r>
            <a:r>
              <a:rPr lang="en-US" dirty="0" err="1"/>
              <a:t>Emails.E</a:t>
            </a:r>
            <a:r>
              <a:rPr lang="en-US" dirty="0"/>
              <a:t> = </a:t>
            </a:r>
            <a:r>
              <a:rPr lang="en-US" dirty="0" err="1"/>
              <a:t>Hits.E</a:t>
            </a:r>
            <a:endParaRPr lang="en-US" dirty="0"/>
          </a:p>
          <a:p>
            <a:pPr lvl="1"/>
            <a:endParaRPr lang="nl-NL" dirty="0"/>
          </a:p>
        </p:txBody>
      </p:sp>
      <p:sp>
        <p:nvSpPr>
          <p:cNvPr id="3" name="Titel 2">
            <a:extLst>
              <a:ext uri="{FF2B5EF4-FFF2-40B4-BE49-F238E27FC236}">
                <a16:creationId xmlns:a16="http://schemas.microsoft.com/office/drawing/2014/main" id="{6E842424-78F4-4A32-B765-180FE9728AB6}"/>
              </a:ext>
            </a:extLst>
          </p:cNvPr>
          <p:cNvSpPr>
            <a:spLocks noGrp="1"/>
          </p:cNvSpPr>
          <p:nvPr>
            <p:ph type="title"/>
          </p:nvPr>
        </p:nvSpPr>
        <p:spPr/>
        <p:txBody>
          <a:bodyPr/>
          <a:lstStyle/>
          <a:p>
            <a:r>
              <a:rPr lang="nl-NL" dirty="0"/>
              <a:t>Email map </a:t>
            </a:r>
            <a:r>
              <a:rPr lang="nl-NL" dirty="0" err="1"/>
              <a:t>keyword</a:t>
            </a:r>
            <a:r>
              <a:rPr lang="nl-NL" dirty="0"/>
              <a:t> filtering</a:t>
            </a:r>
          </a:p>
        </p:txBody>
      </p:sp>
    </p:spTree>
    <p:extLst>
      <p:ext uri="{BB962C8B-B14F-4D97-AF65-F5344CB8AC3E}">
        <p14:creationId xmlns:p14="http://schemas.microsoft.com/office/powerpoint/2010/main" val="1645630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F7331C-E603-4D1B-B17B-A40B6752D5D2}"/>
              </a:ext>
            </a:extLst>
          </p:cNvPr>
          <p:cNvSpPr>
            <a:spLocks noGrp="1"/>
          </p:cNvSpPr>
          <p:nvPr>
            <p:ph type="title"/>
          </p:nvPr>
        </p:nvSpPr>
        <p:spPr/>
        <p:txBody>
          <a:bodyPr/>
          <a:lstStyle/>
          <a:p>
            <a:r>
              <a:rPr lang="nl-NL" dirty="0"/>
              <a:t>Email map </a:t>
            </a:r>
            <a:r>
              <a:rPr lang="nl-NL" dirty="0" err="1"/>
              <a:t>after</a:t>
            </a:r>
            <a:r>
              <a:rPr lang="nl-NL" dirty="0"/>
              <a:t> filtering on ”</a:t>
            </a:r>
            <a:r>
              <a:rPr lang="nl-NL" dirty="0" err="1"/>
              <a:t>Azurix</a:t>
            </a:r>
            <a:r>
              <a:rPr lang="nl-NL" dirty="0"/>
              <a:t>”</a:t>
            </a:r>
          </a:p>
        </p:txBody>
      </p:sp>
      <p:sp>
        <p:nvSpPr>
          <p:cNvPr id="7" name="Tijdelijke aanduiding voor inhoud 6">
            <a:extLst>
              <a:ext uri="{FF2B5EF4-FFF2-40B4-BE49-F238E27FC236}">
                <a16:creationId xmlns:a16="http://schemas.microsoft.com/office/drawing/2014/main" id="{51321985-9A91-4D4C-9C38-E6B2F8F965BD}"/>
              </a:ext>
            </a:extLst>
          </p:cNvPr>
          <p:cNvSpPr>
            <a:spLocks noGrp="1"/>
          </p:cNvSpPr>
          <p:nvPr>
            <p:ph sz="half" idx="1"/>
          </p:nvPr>
        </p:nvSpPr>
        <p:spPr/>
        <p:txBody>
          <a:bodyPr/>
          <a:lstStyle/>
          <a:p>
            <a:r>
              <a:rPr lang="en-US" dirty="0"/>
              <a:t>Email map based on all emails that are responsive to the query “</a:t>
            </a:r>
            <a:r>
              <a:rPr lang="en-US" dirty="0" err="1"/>
              <a:t>Azurix</a:t>
            </a:r>
            <a:r>
              <a:rPr lang="en-US" dirty="0"/>
              <a:t> OR (Wessex Water)”. </a:t>
            </a:r>
          </a:p>
          <a:p>
            <a:r>
              <a:rPr lang="en-US" dirty="0"/>
              <a:t>This query was selected because Wessex Water in the UK was acquired by Enron in 1999 and would form the basis for its water subsidiary </a:t>
            </a:r>
            <a:r>
              <a:rPr lang="en-US" dirty="0" err="1"/>
              <a:t>Azurix</a:t>
            </a:r>
            <a:r>
              <a:rPr lang="en-US" dirty="0"/>
              <a:t>. </a:t>
            </a:r>
          </a:p>
          <a:p>
            <a:r>
              <a:rPr lang="en-US" dirty="0"/>
              <a:t>In total 782 emails respond to this query.</a:t>
            </a:r>
            <a:endParaRPr lang="nl-NL" dirty="0"/>
          </a:p>
        </p:txBody>
      </p:sp>
      <p:pic>
        <p:nvPicPr>
          <p:cNvPr id="8" name="Tijdelijke aanduiding voor inhoud 4" descr="Afbeelding met tekst, natuur, regen&#10;&#10;Automatisch gegenereerde beschrijving">
            <a:extLst>
              <a:ext uri="{FF2B5EF4-FFF2-40B4-BE49-F238E27FC236}">
                <a16:creationId xmlns:a16="http://schemas.microsoft.com/office/drawing/2014/main" id="{0CA3294F-1DB9-4C44-A16A-6112CC2FA9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5" y="1240232"/>
            <a:ext cx="3900488" cy="3048799"/>
          </a:xfrm>
        </p:spPr>
      </p:pic>
    </p:spTree>
    <p:extLst>
      <p:ext uri="{BB962C8B-B14F-4D97-AF65-F5344CB8AC3E}">
        <p14:creationId xmlns:p14="http://schemas.microsoft.com/office/powerpoint/2010/main" val="1103028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1F7331C-E603-4D1B-B17B-A40B6752D5D2}"/>
              </a:ext>
            </a:extLst>
          </p:cNvPr>
          <p:cNvSpPr>
            <a:spLocks noGrp="1"/>
          </p:cNvSpPr>
          <p:nvPr>
            <p:ph type="title"/>
          </p:nvPr>
        </p:nvSpPr>
        <p:spPr/>
        <p:txBody>
          <a:bodyPr/>
          <a:lstStyle/>
          <a:p>
            <a:r>
              <a:rPr lang="nl-NL" dirty="0"/>
              <a:t>Email map </a:t>
            </a:r>
            <a:r>
              <a:rPr lang="nl-NL" dirty="0" err="1"/>
              <a:t>after</a:t>
            </a:r>
            <a:r>
              <a:rPr lang="nl-NL" dirty="0"/>
              <a:t> filtering on ”</a:t>
            </a:r>
            <a:r>
              <a:rPr lang="nl-NL" dirty="0" err="1"/>
              <a:t>Blockbuster</a:t>
            </a:r>
            <a:r>
              <a:rPr lang="nl-NL" dirty="0"/>
              <a:t>”</a:t>
            </a:r>
          </a:p>
        </p:txBody>
      </p:sp>
      <p:sp>
        <p:nvSpPr>
          <p:cNvPr id="8" name="Tijdelijke aanduiding voor inhoud 7">
            <a:extLst>
              <a:ext uri="{FF2B5EF4-FFF2-40B4-BE49-F238E27FC236}">
                <a16:creationId xmlns:a16="http://schemas.microsoft.com/office/drawing/2014/main" id="{28607A9A-6C5C-4B98-B991-EC059400939A}"/>
              </a:ext>
            </a:extLst>
          </p:cNvPr>
          <p:cNvSpPr>
            <a:spLocks noGrp="1"/>
          </p:cNvSpPr>
          <p:nvPr>
            <p:ph sz="half" idx="1"/>
          </p:nvPr>
        </p:nvSpPr>
        <p:spPr/>
        <p:txBody>
          <a:bodyPr/>
          <a:lstStyle/>
          <a:p>
            <a:r>
              <a:rPr lang="en-US" dirty="0"/>
              <a:t>Email map based on all emails that are responsive to the query “Blockbuster”. </a:t>
            </a:r>
          </a:p>
          <a:p>
            <a:r>
              <a:rPr lang="en-US" dirty="0"/>
              <a:t>This query was selected because in 2000 Enron and Blockbuster announced an important strategic alliance that is called off in March 2001. </a:t>
            </a:r>
          </a:p>
          <a:p>
            <a:r>
              <a:rPr lang="en-US" dirty="0"/>
              <a:t>In total 330 emails respond to this query.</a:t>
            </a:r>
            <a:endParaRPr lang="nl-NL" dirty="0"/>
          </a:p>
        </p:txBody>
      </p:sp>
      <p:pic>
        <p:nvPicPr>
          <p:cNvPr id="9" name="Tijdelijke aanduiding voor inhoud 5">
            <a:extLst>
              <a:ext uri="{FF2B5EF4-FFF2-40B4-BE49-F238E27FC236}">
                <a16:creationId xmlns:a16="http://schemas.microsoft.com/office/drawing/2014/main" id="{9665FDF3-350D-4A07-84FB-EF7BC5D43E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5" y="1240232"/>
            <a:ext cx="3900488" cy="3048799"/>
          </a:xfrm>
        </p:spPr>
      </p:pic>
    </p:spTree>
    <p:extLst>
      <p:ext uri="{BB962C8B-B14F-4D97-AF65-F5344CB8AC3E}">
        <p14:creationId xmlns:p14="http://schemas.microsoft.com/office/powerpoint/2010/main" val="157042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044191C2-01F2-45B7-987F-0F979257B439}"/>
              </a:ext>
            </a:extLst>
          </p:cNvPr>
          <p:cNvSpPr>
            <a:spLocks noGrp="1"/>
          </p:cNvSpPr>
          <p:nvPr>
            <p:ph idx="1"/>
          </p:nvPr>
        </p:nvSpPr>
        <p:spPr/>
        <p:txBody>
          <a:bodyPr/>
          <a:lstStyle/>
          <a:p>
            <a:r>
              <a:rPr lang="en-US" dirty="0"/>
              <a:t>The search term fingerprints show small details because the report hits per custodian per day’.</a:t>
            </a:r>
          </a:p>
          <a:p>
            <a:r>
              <a:rPr lang="en-US" dirty="0"/>
              <a:t>Sum the hits across all custodians and examine the variation over time for spikes that are related to specific events.</a:t>
            </a:r>
          </a:p>
          <a:p>
            <a:r>
              <a:rPr lang="en-US" dirty="0"/>
              <a:t>We call this the timeline T(</a:t>
            </a:r>
            <a:r>
              <a:rPr lang="en-US" dirty="0" err="1"/>
              <a:t>D,Count</a:t>
            </a:r>
            <a:r>
              <a:rPr lang="en-US" dirty="0"/>
              <a:t>) which represents the number of messages on day D:</a:t>
            </a:r>
          </a:p>
          <a:p>
            <a:pPr marL="457200" lvl="1" indent="0">
              <a:buNone/>
            </a:pPr>
            <a:r>
              <a:rPr lang="nl-NL" sz="1400" dirty="0" err="1"/>
              <a:t>Table</a:t>
            </a:r>
            <a:r>
              <a:rPr lang="nl-NL" sz="1400" dirty="0"/>
              <a:t> timeline TQ = (</a:t>
            </a:r>
            <a:r>
              <a:rPr lang="nl-NL" sz="1400" dirty="0" err="1"/>
              <a:t>X,Count</a:t>
            </a:r>
            <a:r>
              <a:rPr lang="nl-NL" sz="1400" dirty="0"/>
              <a:t>) for query Q</a:t>
            </a:r>
          </a:p>
          <a:p>
            <a:pPr marL="457200" lvl="1" indent="0">
              <a:buNone/>
            </a:pPr>
            <a:r>
              <a:rPr lang="nl-NL" sz="1400" dirty="0"/>
              <a:t>Select D as X, </a:t>
            </a:r>
            <a:r>
              <a:rPr lang="nl-NL" sz="1400" dirty="0" err="1"/>
              <a:t>Count</a:t>
            </a:r>
            <a:r>
              <a:rPr lang="nl-NL" sz="1400" dirty="0"/>
              <a:t>( </a:t>
            </a:r>
            <a:r>
              <a:rPr lang="nl-NL" sz="1400" dirty="0" err="1"/>
              <a:t>Messages</a:t>
            </a:r>
            <a:r>
              <a:rPr lang="nl-NL" sz="1400" dirty="0"/>
              <a:t> ) </a:t>
            </a:r>
            <a:r>
              <a:rPr lang="nl-NL" sz="1400" dirty="0" err="1"/>
              <a:t>From</a:t>
            </a:r>
            <a:r>
              <a:rPr lang="nl-NL" sz="1400" dirty="0"/>
              <a:t> </a:t>
            </a:r>
            <a:r>
              <a:rPr lang="nl-NL" sz="1400" dirty="0" err="1"/>
              <a:t>Emails</a:t>
            </a:r>
            <a:endParaRPr lang="nl-NL" sz="1400" dirty="0"/>
          </a:p>
          <a:p>
            <a:pPr marL="457200" lvl="1" indent="0">
              <a:buNone/>
            </a:pPr>
            <a:r>
              <a:rPr lang="nl-NL" sz="1400" dirty="0"/>
              <a:t>Inner </a:t>
            </a:r>
            <a:r>
              <a:rPr lang="nl-NL" sz="1400" dirty="0" err="1"/>
              <a:t>Join</a:t>
            </a:r>
            <a:r>
              <a:rPr lang="nl-NL" sz="1400" dirty="0"/>
              <a:t> Relations on </a:t>
            </a:r>
            <a:r>
              <a:rPr lang="nl-NL" sz="1400" dirty="0" err="1"/>
              <a:t>Relations.E</a:t>
            </a:r>
            <a:r>
              <a:rPr lang="nl-NL" sz="1400" dirty="0"/>
              <a:t> = </a:t>
            </a:r>
            <a:r>
              <a:rPr lang="nl-NL" sz="1400" dirty="0" err="1"/>
              <a:t>Emails.E</a:t>
            </a:r>
            <a:endParaRPr lang="nl-NL" sz="1400" dirty="0"/>
          </a:p>
          <a:p>
            <a:pPr marL="457200" lvl="1" indent="0">
              <a:buNone/>
            </a:pPr>
            <a:r>
              <a:rPr lang="nl-NL" sz="1400" dirty="0"/>
              <a:t>Inner </a:t>
            </a:r>
            <a:r>
              <a:rPr lang="nl-NL" sz="1400" dirty="0" err="1"/>
              <a:t>Join</a:t>
            </a:r>
            <a:r>
              <a:rPr lang="nl-NL" sz="1400" dirty="0"/>
              <a:t> Hits on </a:t>
            </a:r>
            <a:r>
              <a:rPr lang="nl-NL" sz="1400" dirty="0" err="1"/>
              <a:t>Hits.Q</a:t>
            </a:r>
            <a:r>
              <a:rPr lang="nl-NL" sz="1400" dirty="0"/>
              <a:t> = Q</a:t>
            </a:r>
          </a:p>
          <a:p>
            <a:pPr marL="457200" lvl="1" indent="0">
              <a:buNone/>
            </a:pPr>
            <a:r>
              <a:rPr lang="nl-NL" sz="1400" dirty="0" err="1"/>
              <a:t>Where</a:t>
            </a:r>
            <a:r>
              <a:rPr lang="nl-NL" sz="1400" dirty="0"/>
              <a:t> </a:t>
            </a:r>
            <a:r>
              <a:rPr lang="nl-NL" sz="1400" dirty="0" err="1"/>
              <a:t>Emails.E</a:t>
            </a:r>
            <a:r>
              <a:rPr lang="nl-NL" sz="1400" dirty="0"/>
              <a:t> = </a:t>
            </a:r>
            <a:r>
              <a:rPr lang="nl-NL" sz="1400" dirty="0" err="1"/>
              <a:t>Hits.E</a:t>
            </a:r>
            <a:endParaRPr lang="nl-NL" sz="1400" dirty="0"/>
          </a:p>
          <a:p>
            <a:pPr marL="457200" lvl="1" indent="0">
              <a:buNone/>
            </a:pPr>
            <a:r>
              <a:rPr lang="nl-NL" sz="1400" dirty="0"/>
              <a:t>Group </a:t>
            </a:r>
            <a:r>
              <a:rPr lang="nl-NL" sz="1400" dirty="0" err="1"/>
              <a:t>by</a:t>
            </a:r>
            <a:r>
              <a:rPr lang="nl-NL" sz="1400" dirty="0"/>
              <a:t> D</a:t>
            </a:r>
          </a:p>
        </p:txBody>
      </p:sp>
      <p:sp>
        <p:nvSpPr>
          <p:cNvPr id="2" name="Titel 1">
            <a:extLst>
              <a:ext uri="{FF2B5EF4-FFF2-40B4-BE49-F238E27FC236}">
                <a16:creationId xmlns:a16="http://schemas.microsoft.com/office/drawing/2014/main" id="{D52E835C-80B5-4005-852B-A59F3FFF2BB2}"/>
              </a:ext>
            </a:extLst>
          </p:cNvPr>
          <p:cNvSpPr>
            <a:spLocks noGrp="1"/>
          </p:cNvSpPr>
          <p:nvPr>
            <p:ph type="title"/>
          </p:nvPr>
        </p:nvSpPr>
        <p:spPr/>
        <p:txBody>
          <a:bodyPr/>
          <a:lstStyle/>
          <a:p>
            <a:r>
              <a:rPr lang="nl-NL" dirty="0"/>
              <a:t>Search timeline</a:t>
            </a:r>
          </a:p>
        </p:txBody>
      </p:sp>
    </p:spTree>
    <p:extLst>
      <p:ext uri="{BB962C8B-B14F-4D97-AF65-F5344CB8AC3E}">
        <p14:creationId xmlns:p14="http://schemas.microsoft.com/office/powerpoint/2010/main" val="3893891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8E3CFE-A2D9-446C-B7EA-EEB81808566A}"/>
              </a:ext>
            </a:extLst>
          </p:cNvPr>
          <p:cNvSpPr>
            <a:spLocks noGrp="1"/>
          </p:cNvSpPr>
          <p:nvPr>
            <p:ph idx="1"/>
          </p:nvPr>
        </p:nvSpPr>
        <p:spPr/>
        <p:txBody>
          <a:bodyPr/>
          <a:lstStyle/>
          <a:p>
            <a:r>
              <a:rPr lang="en-US" dirty="0"/>
              <a:t>Problem: total number of emails per day varies so that the absolute number of emails responsive to Q on day D1 can’t be compared to another day D2</a:t>
            </a:r>
          </a:p>
          <a:p>
            <a:r>
              <a:rPr lang="en-US" dirty="0"/>
              <a:t>In stead we represent the number of hits for a query on day D as the percentage of the total number of emails over that same period: </a:t>
            </a:r>
          </a:p>
          <a:p>
            <a:pPr lvl="1"/>
            <a:r>
              <a:rPr lang="en-US" dirty="0"/>
              <a:t>D = 100% x </a:t>
            </a:r>
            <a:r>
              <a:rPr lang="en-US" dirty="0" err="1"/>
              <a:t>TQ.Count</a:t>
            </a:r>
            <a:r>
              <a:rPr lang="en-US" dirty="0"/>
              <a:t> / </a:t>
            </a:r>
            <a:r>
              <a:rPr lang="en-US" dirty="0" err="1"/>
              <a:t>T.Count</a:t>
            </a:r>
            <a:endParaRPr lang="en-US" dirty="0"/>
          </a:p>
        </p:txBody>
      </p:sp>
      <p:sp>
        <p:nvSpPr>
          <p:cNvPr id="3" name="Titel 2">
            <a:extLst>
              <a:ext uri="{FF2B5EF4-FFF2-40B4-BE49-F238E27FC236}">
                <a16:creationId xmlns:a16="http://schemas.microsoft.com/office/drawing/2014/main" id="{1CA1E9E5-BA13-4C8B-B56C-C7D9BD070015}"/>
              </a:ext>
            </a:extLst>
          </p:cNvPr>
          <p:cNvSpPr>
            <a:spLocks noGrp="1"/>
          </p:cNvSpPr>
          <p:nvPr>
            <p:ph type="title"/>
          </p:nvPr>
        </p:nvSpPr>
        <p:spPr/>
        <p:txBody>
          <a:bodyPr/>
          <a:lstStyle/>
          <a:p>
            <a:r>
              <a:rPr lang="nl-NL" dirty="0"/>
              <a:t>Search timeline </a:t>
            </a:r>
            <a:r>
              <a:rPr lang="nl-NL" dirty="0" err="1"/>
              <a:t>with</a:t>
            </a:r>
            <a:r>
              <a:rPr lang="nl-NL" dirty="0"/>
              <a:t> </a:t>
            </a:r>
            <a:r>
              <a:rPr lang="nl-NL" dirty="0" err="1"/>
              <a:t>relative</a:t>
            </a:r>
            <a:r>
              <a:rPr lang="nl-NL" dirty="0"/>
              <a:t> hit </a:t>
            </a:r>
            <a:r>
              <a:rPr lang="nl-NL" dirty="0" err="1"/>
              <a:t>density</a:t>
            </a:r>
            <a:endParaRPr lang="nl-NL" dirty="0"/>
          </a:p>
        </p:txBody>
      </p:sp>
    </p:spTree>
    <p:extLst>
      <p:ext uri="{BB962C8B-B14F-4D97-AF65-F5344CB8AC3E}">
        <p14:creationId xmlns:p14="http://schemas.microsoft.com/office/powerpoint/2010/main" val="249201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D9E15C-9B62-4AFC-8DA3-62B93135EFDA}"/>
              </a:ext>
            </a:extLst>
          </p:cNvPr>
          <p:cNvSpPr>
            <a:spLocks noGrp="1"/>
          </p:cNvSpPr>
          <p:nvPr>
            <p:ph type="title"/>
          </p:nvPr>
        </p:nvSpPr>
        <p:spPr/>
        <p:txBody>
          <a:bodyPr/>
          <a:lstStyle/>
          <a:p>
            <a:r>
              <a:rPr lang="nl-NL" dirty="0"/>
              <a:t>Search timeline for “</a:t>
            </a:r>
            <a:r>
              <a:rPr lang="nl-NL" dirty="0" err="1"/>
              <a:t>Azurix</a:t>
            </a:r>
            <a:r>
              <a:rPr lang="nl-NL" dirty="0"/>
              <a:t>”</a:t>
            </a:r>
          </a:p>
        </p:txBody>
      </p:sp>
      <p:pic>
        <p:nvPicPr>
          <p:cNvPr id="8" name="Tijdelijke aanduiding voor inhoud 7">
            <a:extLst>
              <a:ext uri="{FF2B5EF4-FFF2-40B4-BE49-F238E27FC236}">
                <a16:creationId xmlns:a16="http://schemas.microsoft.com/office/drawing/2014/main" id="{627403A8-0C1B-49A1-84E0-0A6D5E1930BA}"/>
              </a:ext>
            </a:extLst>
          </p:cNvPr>
          <p:cNvPicPr>
            <a:picLocks noGrp="1" noChangeAspect="1"/>
          </p:cNvPicPr>
          <p:nvPr>
            <p:ph sz="half" idx="1"/>
          </p:nvPr>
        </p:nvPicPr>
        <p:blipFill rotWithShape="1">
          <a:blip r:embed="rId2"/>
          <a:srcRect l="11408" t="22279" r="29892" b="10200"/>
          <a:stretch/>
        </p:blipFill>
        <p:spPr>
          <a:xfrm>
            <a:off x="363220" y="1260236"/>
            <a:ext cx="4250652" cy="2623027"/>
          </a:xfrm>
        </p:spPr>
      </p:pic>
      <p:sp>
        <p:nvSpPr>
          <p:cNvPr id="6" name="Tijdelijke aanduiding voor inhoud 5">
            <a:extLst>
              <a:ext uri="{FF2B5EF4-FFF2-40B4-BE49-F238E27FC236}">
                <a16:creationId xmlns:a16="http://schemas.microsoft.com/office/drawing/2014/main" id="{31D34FB3-7B69-4D20-90BA-8AD7F6F36250}"/>
              </a:ext>
            </a:extLst>
          </p:cNvPr>
          <p:cNvSpPr>
            <a:spLocks noGrp="1"/>
          </p:cNvSpPr>
          <p:nvPr>
            <p:ph sz="half" idx="2"/>
          </p:nvPr>
        </p:nvSpPr>
        <p:spPr/>
        <p:txBody>
          <a:bodyPr/>
          <a:lstStyle/>
          <a:p>
            <a:r>
              <a:rPr lang="en-US" dirty="0" err="1"/>
              <a:t>Azurix</a:t>
            </a:r>
            <a:r>
              <a:rPr lang="en-US" dirty="0"/>
              <a:t> did an IPO in Spring 1999. </a:t>
            </a:r>
          </a:p>
          <a:p>
            <a:r>
              <a:rPr lang="en-US" dirty="0"/>
              <a:t>However, early 2001 problems arose and </a:t>
            </a:r>
            <a:r>
              <a:rPr lang="en-US" dirty="0" err="1"/>
              <a:t>Azurix</a:t>
            </a:r>
            <a:r>
              <a:rPr lang="en-US" dirty="0"/>
              <a:t> had to sell bonds below their investment grade. </a:t>
            </a:r>
          </a:p>
          <a:p>
            <a:r>
              <a:rPr lang="en-US" dirty="0"/>
              <a:t>This did not help and in August 2001 the CEO of Enron International  had to retire from </a:t>
            </a:r>
            <a:r>
              <a:rPr lang="en-US" dirty="0" err="1"/>
              <a:t>Azurix</a:t>
            </a:r>
            <a:r>
              <a:rPr lang="en-US" dirty="0"/>
              <a:t>.</a:t>
            </a:r>
            <a:endParaRPr lang="nl-NL" dirty="0"/>
          </a:p>
        </p:txBody>
      </p:sp>
    </p:spTree>
    <p:extLst>
      <p:ext uri="{BB962C8B-B14F-4D97-AF65-F5344CB8AC3E}">
        <p14:creationId xmlns:p14="http://schemas.microsoft.com/office/powerpoint/2010/main" val="22276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B9DA9B-2FE9-45B5-BAC1-AB57AD77B958}"/>
              </a:ext>
            </a:extLst>
          </p:cNvPr>
          <p:cNvSpPr>
            <a:spLocks noGrp="1"/>
          </p:cNvSpPr>
          <p:nvPr>
            <p:ph type="title"/>
          </p:nvPr>
        </p:nvSpPr>
        <p:spPr/>
        <p:txBody>
          <a:bodyPr/>
          <a:lstStyle/>
          <a:p>
            <a:r>
              <a:rPr lang="nl-NL" dirty="0"/>
              <a:t>Search timeline for “</a:t>
            </a:r>
            <a:r>
              <a:rPr lang="nl-NL" dirty="0" err="1"/>
              <a:t>Blockbuster</a:t>
            </a:r>
            <a:r>
              <a:rPr lang="nl-NL" dirty="0"/>
              <a:t>”</a:t>
            </a:r>
          </a:p>
        </p:txBody>
      </p:sp>
      <p:pic>
        <p:nvPicPr>
          <p:cNvPr id="6" name="Tijdelijke aanduiding voor inhoud 5">
            <a:extLst>
              <a:ext uri="{FF2B5EF4-FFF2-40B4-BE49-F238E27FC236}">
                <a16:creationId xmlns:a16="http://schemas.microsoft.com/office/drawing/2014/main" id="{C56376F8-029A-448B-8167-D6C3A36E2B0A}"/>
              </a:ext>
            </a:extLst>
          </p:cNvPr>
          <p:cNvPicPr>
            <a:picLocks noGrp="1" noChangeAspect="1"/>
          </p:cNvPicPr>
          <p:nvPr>
            <p:ph sz="half" idx="1"/>
          </p:nvPr>
        </p:nvPicPr>
        <p:blipFill rotWithShape="1">
          <a:blip r:embed="rId2"/>
          <a:srcRect l="11408" t="21240" r="30078" b="7775"/>
          <a:stretch/>
        </p:blipFill>
        <p:spPr>
          <a:xfrm>
            <a:off x="496252" y="1323749"/>
            <a:ext cx="4164958" cy="2710529"/>
          </a:xfrm>
        </p:spPr>
      </p:pic>
      <p:sp>
        <p:nvSpPr>
          <p:cNvPr id="4" name="Tijdelijke aanduiding voor inhoud 3">
            <a:extLst>
              <a:ext uri="{FF2B5EF4-FFF2-40B4-BE49-F238E27FC236}">
                <a16:creationId xmlns:a16="http://schemas.microsoft.com/office/drawing/2014/main" id="{BC596A3D-DF83-47D5-8598-E7DD3D06DC59}"/>
              </a:ext>
            </a:extLst>
          </p:cNvPr>
          <p:cNvSpPr>
            <a:spLocks noGrp="1"/>
          </p:cNvSpPr>
          <p:nvPr>
            <p:ph sz="half" idx="2"/>
          </p:nvPr>
        </p:nvSpPr>
        <p:spPr/>
        <p:txBody>
          <a:bodyPr/>
          <a:lstStyle/>
          <a:p>
            <a:r>
              <a:rPr lang="en-US" dirty="0"/>
              <a:t>In July 2000 Enron announced a deal with Blockbuster but in March 2001 the companies ended this venture.</a:t>
            </a:r>
          </a:p>
          <a:p>
            <a:r>
              <a:rPr lang="en-US" dirty="0"/>
              <a:t>In August 2001 Enron CEO Jeff Skilling resigned and there were speculations around the Blockbuster.</a:t>
            </a:r>
            <a:endParaRPr lang="nl-NL" dirty="0"/>
          </a:p>
        </p:txBody>
      </p:sp>
    </p:spTree>
    <p:extLst>
      <p:ext uri="{BB962C8B-B14F-4D97-AF65-F5344CB8AC3E}">
        <p14:creationId xmlns:p14="http://schemas.microsoft.com/office/powerpoint/2010/main" val="1332566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99849264"/>
              </p:ext>
            </p:extLst>
          </p:nvPr>
        </p:nvGraphicFramePr>
        <p:xfrm>
          <a:off x="522738" y="920241"/>
          <a:ext cx="8229600" cy="3337560"/>
        </p:xfrm>
        <a:graphic>
          <a:graphicData uri="http://schemas.openxmlformats.org/drawingml/2006/table">
            <a:tbl>
              <a:tblPr firstRow="1" bandRow="1">
                <a:tableStyleId>{7DF18680-E054-41AD-8BC1-D1AEF772440D}</a:tableStyleId>
              </a:tblPr>
              <a:tblGrid>
                <a:gridCol w="1671822">
                  <a:extLst>
                    <a:ext uri="{9D8B030D-6E8A-4147-A177-3AD203B41FA5}">
                      <a16:colId xmlns:a16="http://schemas.microsoft.com/office/drawing/2014/main" val="1064855979"/>
                    </a:ext>
                  </a:extLst>
                </a:gridCol>
                <a:gridCol w="6557778">
                  <a:extLst>
                    <a:ext uri="{9D8B030D-6E8A-4147-A177-3AD203B41FA5}">
                      <a16:colId xmlns:a16="http://schemas.microsoft.com/office/drawing/2014/main" val="3226404946"/>
                    </a:ext>
                  </a:extLst>
                </a:gridCol>
              </a:tblGrid>
              <a:tr h="370840">
                <a:tc>
                  <a:txBody>
                    <a:bodyPr/>
                    <a:lstStyle/>
                    <a:p>
                      <a:r>
                        <a:rPr lang="en-US" dirty="0"/>
                        <a:t>Day 4</a:t>
                      </a:r>
                    </a:p>
                  </a:txBody>
                  <a:tcPr/>
                </a:tc>
                <a:tc>
                  <a:txBody>
                    <a:bodyPr/>
                    <a:lstStyle/>
                    <a:p>
                      <a:r>
                        <a:rPr lang="en-US" dirty="0"/>
                        <a:t>Email</a:t>
                      </a:r>
                      <a:r>
                        <a:rPr lang="en-US" baseline="0" dirty="0"/>
                        <a:t> </a:t>
                      </a:r>
                      <a:r>
                        <a:rPr lang="en-US" dirty="0"/>
                        <a:t>Data </a:t>
                      </a:r>
                      <a:r>
                        <a:rPr lang="en-US" dirty="0" smtClean="0"/>
                        <a:t>visualization </a:t>
                      </a:r>
                      <a:r>
                        <a:rPr lang="en-US" dirty="0"/>
                        <a:t>and full-text search</a:t>
                      </a:r>
                    </a:p>
                  </a:txBody>
                  <a:tcPr/>
                </a:tc>
                <a:extLst>
                  <a:ext uri="{0D108BD9-81ED-4DB2-BD59-A6C34878D82A}">
                    <a16:rowId xmlns:a16="http://schemas.microsoft.com/office/drawing/2014/main" val="4186658596"/>
                  </a:ext>
                </a:extLst>
              </a:tr>
              <a:tr h="370840">
                <a:tc>
                  <a:txBody>
                    <a:bodyPr/>
                    <a:lstStyle/>
                    <a:p>
                      <a:r>
                        <a:rPr lang="en-US" dirty="0"/>
                        <a:t>08:30</a:t>
                      </a:r>
                    </a:p>
                  </a:txBody>
                  <a:tcPr/>
                </a:tc>
                <a:tc>
                  <a:txBody>
                    <a:bodyPr/>
                    <a:lstStyle/>
                    <a:p>
                      <a:r>
                        <a:rPr lang="en-US" dirty="0"/>
                        <a:t>Part 7: Email</a:t>
                      </a:r>
                      <a:r>
                        <a:rPr lang="en-US" baseline="0" dirty="0"/>
                        <a:t> data in digital forensics</a:t>
                      </a:r>
                      <a:endParaRPr lang="en-US" dirty="0"/>
                    </a:p>
                  </a:txBody>
                  <a:tcPr/>
                </a:tc>
                <a:extLst>
                  <a:ext uri="{0D108BD9-81ED-4DB2-BD59-A6C34878D82A}">
                    <a16:rowId xmlns:a16="http://schemas.microsoft.com/office/drawing/2014/main" val="3403105449"/>
                  </a:ext>
                </a:extLst>
              </a:tr>
              <a:tr h="370840">
                <a:tc>
                  <a:txBody>
                    <a:bodyPr/>
                    <a:lstStyle/>
                    <a:p>
                      <a:endParaRPr lang="en-US" dirty="0"/>
                    </a:p>
                  </a:txBody>
                  <a:tcPr/>
                </a:tc>
                <a:tc>
                  <a:txBody>
                    <a:bodyPr/>
                    <a:lstStyle/>
                    <a:p>
                      <a:r>
                        <a:rPr lang="en-US" dirty="0"/>
                        <a:t>Filtering,</a:t>
                      </a:r>
                      <a:r>
                        <a:rPr lang="en-US" baseline="0" dirty="0"/>
                        <a:t> </a:t>
                      </a:r>
                      <a:r>
                        <a:rPr lang="en-US" baseline="0" dirty="0" smtClean="0"/>
                        <a:t>analyzing </a:t>
                      </a:r>
                      <a:r>
                        <a:rPr lang="en-US" baseline="0" dirty="0"/>
                        <a:t>and </a:t>
                      </a:r>
                      <a:r>
                        <a:rPr lang="en-US" baseline="0" dirty="0" smtClean="0"/>
                        <a:t>visualizing </a:t>
                      </a:r>
                      <a:r>
                        <a:rPr lang="en-US" baseline="0" dirty="0"/>
                        <a:t>email data</a:t>
                      </a:r>
                      <a:endParaRPr lang="en-US" dirty="0"/>
                    </a:p>
                  </a:txBody>
                  <a:tcPr/>
                </a:tc>
                <a:extLst>
                  <a:ext uri="{0D108BD9-81ED-4DB2-BD59-A6C34878D82A}">
                    <a16:rowId xmlns:a16="http://schemas.microsoft.com/office/drawing/2014/main" val="924225998"/>
                  </a:ext>
                </a:extLst>
              </a:tr>
              <a:tr h="370840">
                <a:tc>
                  <a:txBody>
                    <a:bodyPr/>
                    <a:lstStyle/>
                    <a:p>
                      <a:r>
                        <a:rPr lang="en-US" dirty="0"/>
                        <a:t>10:30</a:t>
                      </a:r>
                    </a:p>
                  </a:txBody>
                  <a:tcPr/>
                </a:tc>
                <a:tc>
                  <a:txBody>
                    <a:bodyPr/>
                    <a:lstStyle/>
                    <a:p>
                      <a:r>
                        <a:rPr lang="en-US" dirty="0"/>
                        <a:t>Exercise 7: Plot emails on a timeline and visualize email network</a:t>
                      </a:r>
                    </a:p>
                  </a:txBody>
                  <a:tcPr/>
                </a:tc>
                <a:extLst>
                  <a:ext uri="{0D108BD9-81ED-4DB2-BD59-A6C34878D82A}">
                    <a16:rowId xmlns:a16="http://schemas.microsoft.com/office/drawing/2014/main" val="2514653650"/>
                  </a:ext>
                </a:extLst>
              </a:tr>
              <a:tr h="370840">
                <a:tc>
                  <a:txBody>
                    <a:bodyPr/>
                    <a:lstStyle/>
                    <a:p>
                      <a:r>
                        <a:rPr lang="en-US" dirty="0"/>
                        <a:t>12:00</a:t>
                      </a:r>
                    </a:p>
                  </a:txBody>
                  <a:tcPr/>
                </a:tc>
                <a:tc>
                  <a:txBody>
                    <a:bodyPr/>
                    <a:lstStyle/>
                    <a:p>
                      <a:r>
                        <a:rPr lang="en-US" dirty="0"/>
                        <a:t>Lunch</a:t>
                      </a:r>
                    </a:p>
                  </a:txBody>
                  <a:tcPr/>
                </a:tc>
                <a:extLst>
                  <a:ext uri="{0D108BD9-81ED-4DB2-BD59-A6C34878D82A}">
                    <a16:rowId xmlns:a16="http://schemas.microsoft.com/office/drawing/2014/main" val="2409206808"/>
                  </a:ext>
                </a:extLst>
              </a:tr>
              <a:tr h="370840">
                <a:tc>
                  <a:txBody>
                    <a:bodyPr/>
                    <a:lstStyle/>
                    <a:p>
                      <a:r>
                        <a:rPr lang="en-US" dirty="0"/>
                        <a:t>13:00</a:t>
                      </a:r>
                    </a:p>
                  </a:txBody>
                  <a:tcPr/>
                </a:tc>
                <a:tc>
                  <a:txBody>
                    <a:bodyPr/>
                    <a:lstStyle/>
                    <a:p>
                      <a:r>
                        <a:rPr lang="en-US" dirty="0"/>
                        <a:t>Part 8: Advanced</a:t>
                      </a:r>
                      <a:r>
                        <a:rPr lang="en-US" baseline="0" dirty="0"/>
                        <a:t> </a:t>
                      </a:r>
                      <a:r>
                        <a:rPr lang="en-US" dirty="0"/>
                        <a:t>Full-text search strategies</a:t>
                      </a:r>
                    </a:p>
                  </a:txBody>
                  <a:tcPr/>
                </a:tc>
                <a:extLst>
                  <a:ext uri="{0D108BD9-81ED-4DB2-BD59-A6C34878D82A}">
                    <a16:rowId xmlns:a16="http://schemas.microsoft.com/office/drawing/2014/main" val="992179297"/>
                  </a:ext>
                </a:extLst>
              </a:tr>
              <a:tr h="370840">
                <a:tc>
                  <a:txBody>
                    <a:bodyPr/>
                    <a:lstStyle/>
                    <a:p>
                      <a:r>
                        <a:rPr lang="en-US" dirty="0"/>
                        <a:t>14:00</a:t>
                      </a:r>
                    </a:p>
                  </a:txBody>
                  <a:tcPr/>
                </a:tc>
                <a:tc>
                  <a:txBody>
                    <a:bodyPr/>
                    <a:lstStyle/>
                    <a:p>
                      <a:r>
                        <a:rPr lang="en-US" dirty="0"/>
                        <a:t>Student project part 2/2: finish your project</a:t>
                      </a:r>
                    </a:p>
                  </a:txBody>
                  <a:tcPr/>
                </a:tc>
                <a:extLst>
                  <a:ext uri="{0D108BD9-81ED-4DB2-BD59-A6C34878D82A}">
                    <a16:rowId xmlns:a16="http://schemas.microsoft.com/office/drawing/2014/main" val="1475075568"/>
                  </a:ext>
                </a:extLst>
              </a:tr>
              <a:tr h="370840">
                <a:tc>
                  <a:txBody>
                    <a:bodyPr/>
                    <a:lstStyle/>
                    <a:p>
                      <a:endParaRPr lang="en-US" dirty="0"/>
                    </a:p>
                  </a:txBody>
                  <a:tcPr/>
                </a:tc>
                <a:tc>
                  <a:txBody>
                    <a:bodyPr/>
                    <a:lstStyle/>
                    <a:p>
                      <a:r>
                        <a:rPr lang="en-US" dirty="0"/>
                        <a:t>Q&amp;A while doing your project</a:t>
                      </a:r>
                    </a:p>
                  </a:txBody>
                  <a:tcPr/>
                </a:tc>
                <a:extLst>
                  <a:ext uri="{0D108BD9-81ED-4DB2-BD59-A6C34878D82A}">
                    <a16:rowId xmlns:a16="http://schemas.microsoft.com/office/drawing/2014/main" val="691908887"/>
                  </a:ext>
                </a:extLst>
              </a:tr>
              <a:tr h="370840">
                <a:tc>
                  <a:txBody>
                    <a:bodyPr/>
                    <a:lstStyle/>
                    <a:p>
                      <a:r>
                        <a:rPr lang="en-US" dirty="0"/>
                        <a:t>16:30</a:t>
                      </a:r>
                    </a:p>
                  </a:txBody>
                  <a:tcPr/>
                </a:tc>
                <a:tc>
                  <a:txBody>
                    <a:bodyPr/>
                    <a:lstStyle/>
                    <a:p>
                      <a:r>
                        <a:rPr lang="en-US" dirty="0"/>
                        <a:t>End of the day (no review)</a:t>
                      </a:r>
                    </a:p>
                  </a:txBody>
                  <a:tcPr/>
                </a:tc>
                <a:extLst>
                  <a:ext uri="{0D108BD9-81ED-4DB2-BD59-A6C34878D82A}">
                    <a16:rowId xmlns:a16="http://schemas.microsoft.com/office/drawing/2014/main" val="4271724782"/>
                  </a:ext>
                </a:extLst>
              </a:tr>
            </a:tbl>
          </a:graphicData>
        </a:graphic>
      </p:graphicFrame>
      <p:sp>
        <p:nvSpPr>
          <p:cNvPr id="3" name="Title 2"/>
          <p:cNvSpPr>
            <a:spLocks noGrp="1"/>
          </p:cNvSpPr>
          <p:nvPr>
            <p:ph type="title"/>
          </p:nvPr>
        </p:nvSpPr>
        <p:spPr/>
        <p:txBody>
          <a:bodyPr/>
          <a:lstStyle/>
          <a:p>
            <a:r>
              <a:rPr lang="en-US" dirty="0"/>
              <a:t>Day 4</a:t>
            </a:r>
          </a:p>
        </p:txBody>
      </p:sp>
      <p:sp>
        <p:nvSpPr>
          <p:cNvPr id="2" name="Footer Placeholder 1"/>
          <p:cNvSpPr>
            <a:spLocks noGrp="1"/>
          </p:cNvSpPr>
          <p:nvPr>
            <p:ph type="ftr" sz="quarter" idx="11"/>
          </p:nvPr>
        </p:nvSpPr>
        <p:spPr/>
        <p:txBody>
          <a:bodyPr/>
          <a:lstStyle/>
          <a:p>
            <a:r>
              <a:rPr lang="en-US"/>
              <a:t>DRAFT Program MAS DFCI Data Analytics and Visualization program v3</a:t>
            </a:r>
            <a:endParaRPr lang="nl-NL" dirty="0"/>
          </a:p>
        </p:txBody>
      </p:sp>
    </p:spTree>
    <p:extLst>
      <p:ext uri="{BB962C8B-B14F-4D97-AF65-F5344CB8AC3E}">
        <p14:creationId xmlns:p14="http://schemas.microsoft.com/office/powerpoint/2010/main" val="100700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922A11F-5B6D-4537-9996-2632EE2ECB9C}"/>
              </a:ext>
            </a:extLst>
          </p:cNvPr>
          <p:cNvSpPr>
            <a:spLocks noGrp="1"/>
          </p:cNvSpPr>
          <p:nvPr>
            <p:ph idx="1"/>
          </p:nvPr>
        </p:nvSpPr>
        <p:spPr/>
        <p:txBody>
          <a:bodyPr/>
          <a:lstStyle/>
          <a:p>
            <a:r>
              <a:rPr lang="en-US" dirty="0"/>
              <a:t>The email maps give a global overview of email activity that can be fine tuned by filtering on keywords. </a:t>
            </a:r>
          </a:p>
          <a:p>
            <a:r>
              <a:rPr lang="en-US" dirty="0"/>
              <a:t>This is a simple solution to discover more about the email collection but it lacks a great deal of information that is also available in the email headers. </a:t>
            </a:r>
          </a:p>
          <a:p>
            <a:r>
              <a:rPr lang="en-US" dirty="0"/>
              <a:t>A search term social network can be an effective procedure for investigating the social networks that are present in the email collection.</a:t>
            </a:r>
            <a:endParaRPr lang="nl-NL" dirty="0"/>
          </a:p>
        </p:txBody>
      </p:sp>
      <p:sp>
        <p:nvSpPr>
          <p:cNvPr id="5" name="Titel 4">
            <a:extLst>
              <a:ext uri="{FF2B5EF4-FFF2-40B4-BE49-F238E27FC236}">
                <a16:creationId xmlns:a16="http://schemas.microsoft.com/office/drawing/2014/main" id="{D8EA67AC-817E-41AE-9060-47073094D165}"/>
              </a:ext>
            </a:extLst>
          </p:cNvPr>
          <p:cNvSpPr>
            <a:spLocks noGrp="1"/>
          </p:cNvSpPr>
          <p:nvPr>
            <p:ph type="title"/>
          </p:nvPr>
        </p:nvSpPr>
        <p:spPr/>
        <p:txBody>
          <a:bodyPr/>
          <a:lstStyle/>
          <a:p>
            <a:r>
              <a:rPr lang="nl-NL" dirty="0"/>
              <a:t>Search term SNA</a:t>
            </a:r>
          </a:p>
        </p:txBody>
      </p:sp>
    </p:spTree>
    <p:extLst>
      <p:ext uri="{BB962C8B-B14F-4D97-AF65-F5344CB8AC3E}">
        <p14:creationId xmlns:p14="http://schemas.microsoft.com/office/powerpoint/2010/main" val="4093370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B904274-3FD6-4A6D-B730-5365928D9F4E}"/>
              </a:ext>
            </a:extLst>
          </p:cNvPr>
          <p:cNvSpPr>
            <a:spLocks noGrp="1"/>
          </p:cNvSpPr>
          <p:nvPr>
            <p:ph idx="1"/>
          </p:nvPr>
        </p:nvSpPr>
        <p:spPr/>
        <p:txBody>
          <a:bodyPr/>
          <a:lstStyle/>
          <a:p>
            <a:r>
              <a:rPr lang="en-US" dirty="0"/>
              <a:t>The „Blockbuster‟ query (Q) resulted in 330 responsive emails. A network for this collection can be constructed as follows:</a:t>
            </a:r>
          </a:p>
          <a:p>
            <a:pPr lvl="1"/>
            <a:r>
              <a:rPr lang="en-US" dirty="0"/>
              <a:t>For each responsive email, create pairs of email addresses always starting with the „From‟ address and ending with an address from the „To‟ and „Cc‟ fields.</a:t>
            </a:r>
          </a:p>
          <a:p>
            <a:pPr lvl="1"/>
            <a:r>
              <a:rPr lang="en-US" dirty="0"/>
              <a:t>These edges form a directed graph that is stored in table LQ</a:t>
            </a:r>
          </a:p>
          <a:p>
            <a:r>
              <a:rPr lang="en-US" dirty="0"/>
              <a:t>For the „Blockbuster‟ query this results in:</a:t>
            </a:r>
          </a:p>
          <a:p>
            <a:pPr lvl="1"/>
            <a:r>
              <a:rPr lang="en-US" dirty="0"/>
              <a:t>1,090 directed edges, also known as arcs, with 747 unique email addresses which are interpreted as vertices in the network.</a:t>
            </a:r>
          </a:p>
          <a:p>
            <a:pPr lvl="1"/>
            <a:r>
              <a:rPr lang="en-US" dirty="0"/>
              <a:t>These vertices are stored in a table VQ</a:t>
            </a:r>
            <a:endParaRPr lang="nl-NL" dirty="0"/>
          </a:p>
        </p:txBody>
      </p:sp>
      <p:sp>
        <p:nvSpPr>
          <p:cNvPr id="3" name="Titel 2">
            <a:extLst>
              <a:ext uri="{FF2B5EF4-FFF2-40B4-BE49-F238E27FC236}">
                <a16:creationId xmlns:a16="http://schemas.microsoft.com/office/drawing/2014/main" id="{119745AD-8DE6-4E01-8DD9-3C2E6626B8E9}"/>
              </a:ext>
            </a:extLst>
          </p:cNvPr>
          <p:cNvSpPr>
            <a:spLocks noGrp="1"/>
          </p:cNvSpPr>
          <p:nvPr>
            <p:ph type="title"/>
          </p:nvPr>
        </p:nvSpPr>
        <p:spPr/>
        <p:txBody>
          <a:bodyPr/>
          <a:lstStyle/>
          <a:p>
            <a:r>
              <a:rPr lang="nl-NL" dirty="0" err="1"/>
              <a:t>Performing</a:t>
            </a:r>
            <a:r>
              <a:rPr lang="nl-NL" dirty="0"/>
              <a:t> search term SNA for </a:t>
            </a:r>
            <a:r>
              <a:rPr lang="nl-NL" dirty="0" err="1"/>
              <a:t>emails</a:t>
            </a:r>
            <a:endParaRPr lang="nl-NL" dirty="0"/>
          </a:p>
        </p:txBody>
      </p:sp>
    </p:spTree>
    <p:extLst>
      <p:ext uri="{BB962C8B-B14F-4D97-AF65-F5344CB8AC3E}">
        <p14:creationId xmlns:p14="http://schemas.microsoft.com/office/powerpoint/2010/main" val="1146179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F7C70AE-DD13-4F50-87BE-F3A3F982F0FB}"/>
              </a:ext>
            </a:extLst>
          </p:cNvPr>
          <p:cNvSpPr>
            <a:spLocks noGrp="1"/>
          </p:cNvSpPr>
          <p:nvPr>
            <p:ph idx="1"/>
          </p:nvPr>
        </p:nvSpPr>
        <p:spPr>
          <a:xfrm>
            <a:off x="1089679" y="915566"/>
            <a:ext cx="7719785" cy="3232454"/>
          </a:xfrm>
        </p:spPr>
        <p:txBody>
          <a:bodyPr/>
          <a:lstStyle/>
          <a:p>
            <a:r>
              <a:rPr lang="nl-NL" dirty="0"/>
              <a:t>VQ:</a:t>
            </a:r>
          </a:p>
          <a:p>
            <a:pPr marL="457200" lvl="1" indent="0">
              <a:buNone/>
            </a:pPr>
            <a:r>
              <a:rPr lang="nl-NL" sz="1400" dirty="0" err="1"/>
              <a:t>Table</a:t>
            </a:r>
            <a:r>
              <a:rPr lang="nl-NL" sz="1400" dirty="0"/>
              <a:t> </a:t>
            </a:r>
            <a:r>
              <a:rPr lang="nl-NL" sz="1400" dirty="0" err="1"/>
              <a:t>vertices</a:t>
            </a:r>
            <a:r>
              <a:rPr lang="nl-NL" sz="1400" dirty="0"/>
              <a:t> VQ = ( </a:t>
            </a:r>
            <a:r>
              <a:rPr lang="nl-NL" sz="1400" dirty="0" err="1"/>
              <a:t>Vx</a:t>
            </a:r>
            <a:r>
              <a:rPr lang="nl-NL" sz="1400" dirty="0"/>
              <a:t> ) for query Q</a:t>
            </a:r>
          </a:p>
          <a:p>
            <a:pPr marL="457200" lvl="1" indent="0">
              <a:buNone/>
            </a:pPr>
            <a:r>
              <a:rPr lang="nl-NL" sz="1400" dirty="0"/>
              <a:t>Select </a:t>
            </a:r>
            <a:r>
              <a:rPr lang="nl-NL" sz="1400" dirty="0" err="1"/>
              <a:t>distinct</a:t>
            </a:r>
            <a:r>
              <a:rPr lang="nl-NL" sz="1400" dirty="0"/>
              <a:t> A as </a:t>
            </a:r>
            <a:r>
              <a:rPr lang="nl-NL" sz="1400" dirty="0" err="1"/>
              <a:t>Vx</a:t>
            </a:r>
            <a:r>
              <a:rPr lang="nl-NL" sz="1400" dirty="0"/>
              <a:t> </a:t>
            </a:r>
            <a:r>
              <a:rPr lang="nl-NL" sz="1400" dirty="0" err="1"/>
              <a:t>From</a:t>
            </a:r>
            <a:r>
              <a:rPr lang="nl-NL" sz="1400" dirty="0"/>
              <a:t> Relations</a:t>
            </a:r>
          </a:p>
          <a:p>
            <a:pPr marL="457200" lvl="1" indent="0">
              <a:buNone/>
            </a:pPr>
            <a:r>
              <a:rPr lang="nl-NL" sz="1400" dirty="0"/>
              <a:t>Inner </a:t>
            </a:r>
            <a:r>
              <a:rPr lang="nl-NL" sz="1400" dirty="0" err="1"/>
              <a:t>Join</a:t>
            </a:r>
            <a:r>
              <a:rPr lang="nl-NL" sz="1400" dirty="0"/>
              <a:t> Hits On </a:t>
            </a:r>
            <a:r>
              <a:rPr lang="nl-NL" sz="1400" dirty="0" err="1"/>
              <a:t>Hits.E</a:t>
            </a:r>
            <a:r>
              <a:rPr lang="nl-NL" sz="1400" dirty="0"/>
              <a:t> = </a:t>
            </a:r>
            <a:r>
              <a:rPr lang="nl-NL" sz="1400" dirty="0" err="1"/>
              <a:t>Relations.E</a:t>
            </a:r>
            <a:endParaRPr lang="nl-NL" sz="1400" dirty="0"/>
          </a:p>
          <a:p>
            <a:pPr marL="457200" lvl="1" indent="0">
              <a:buNone/>
            </a:pPr>
            <a:r>
              <a:rPr lang="nl-NL" sz="1400" dirty="0" err="1"/>
              <a:t>Where</a:t>
            </a:r>
            <a:r>
              <a:rPr lang="nl-NL" sz="1400" dirty="0"/>
              <a:t> </a:t>
            </a:r>
            <a:r>
              <a:rPr lang="nl-NL" sz="1400" dirty="0" err="1"/>
              <a:t>Hits.Q</a:t>
            </a:r>
            <a:r>
              <a:rPr lang="nl-NL" sz="1400" dirty="0"/>
              <a:t> = Q</a:t>
            </a:r>
          </a:p>
          <a:p>
            <a:r>
              <a:rPr lang="nl-NL" dirty="0"/>
              <a:t>LQ:</a:t>
            </a:r>
          </a:p>
          <a:p>
            <a:pPr marL="457200" lvl="1" indent="0">
              <a:buNone/>
            </a:pPr>
            <a:r>
              <a:rPr lang="en-US" sz="1400" dirty="0"/>
              <a:t>Table edges LQ = (</a:t>
            </a:r>
            <a:r>
              <a:rPr lang="en-US" sz="1400" dirty="0" err="1"/>
              <a:t>Va</a:t>
            </a:r>
            <a:r>
              <a:rPr lang="en-US" sz="1400" dirty="0"/>
              <a:t>, </a:t>
            </a:r>
            <a:r>
              <a:rPr lang="en-US" sz="1400" dirty="0" err="1"/>
              <a:t>Vb</a:t>
            </a:r>
            <a:r>
              <a:rPr lang="en-US" sz="1400" dirty="0"/>
              <a:t>, Count)</a:t>
            </a:r>
          </a:p>
          <a:p>
            <a:pPr marL="457200" lvl="1" indent="0">
              <a:buNone/>
            </a:pPr>
            <a:r>
              <a:rPr lang="en-US" sz="1400" dirty="0"/>
              <a:t>Select </a:t>
            </a:r>
            <a:r>
              <a:rPr lang="en-US" sz="1400" dirty="0" err="1"/>
              <a:t>Relations.A</a:t>
            </a:r>
            <a:r>
              <a:rPr lang="en-US" sz="1400" dirty="0"/>
              <a:t> as </a:t>
            </a:r>
            <a:r>
              <a:rPr lang="en-US" sz="1400" dirty="0" err="1"/>
              <a:t>Va</a:t>
            </a:r>
            <a:r>
              <a:rPr lang="en-US" sz="1400" dirty="0"/>
              <a:t>, Relations_1.A as </a:t>
            </a:r>
            <a:r>
              <a:rPr lang="en-US" sz="1400" dirty="0" err="1"/>
              <a:t>Vb</a:t>
            </a:r>
            <a:r>
              <a:rPr lang="en-US" sz="1400" dirty="0"/>
              <a:t>, Count ( Relations )</a:t>
            </a:r>
          </a:p>
          <a:p>
            <a:pPr marL="457200" lvl="1" indent="0">
              <a:buNone/>
            </a:pPr>
            <a:r>
              <a:rPr lang="en-US" sz="1400" dirty="0"/>
              <a:t>From (Relations Inner Join Hits on </a:t>
            </a:r>
            <a:r>
              <a:rPr lang="en-US" sz="1400" dirty="0" err="1"/>
              <a:t>Relations.E</a:t>
            </a:r>
            <a:r>
              <a:rPr lang="en-US" sz="1400" dirty="0"/>
              <a:t> = </a:t>
            </a:r>
            <a:r>
              <a:rPr lang="en-US" sz="1400" dirty="0" err="1"/>
              <a:t>Hits.E</a:t>
            </a:r>
            <a:r>
              <a:rPr lang="en-US" sz="1400" dirty="0"/>
              <a:t>)</a:t>
            </a:r>
          </a:p>
          <a:p>
            <a:pPr marL="457200" lvl="1" indent="0">
              <a:buNone/>
            </a:pPr>
            <a:r>
              <a:rPr lang="en-US" sz="1400" dirty="0"/>
              <a:t>Inner Join Relations As Relations_1 on </a:t>
            </a:r>
            <a:r>
              <a:rPr lang="en-US" sz="1400" dirty="0" err="1"/>
              <a:t>Relations.E</a:t>
            </a:r>
            <a:r>
              <a:rPr lang="en-US" sz="1400" dirty="0"/>
              <a:t> = Relations_1.E</a:t>
            </a:r>
          </a:p>
          <a:p>
            <a:pPr marL="457200" lvl="1" indent="0">
              <a:buNone/>
            </a:pPr>
            <a:r>
              <a:rPr lang="en-US" sz="1400" dirty="0"/>
              <a:t>Where((</a:t>
            </a:r>
            <a:r>
              <a:rPr lang="en-US" sz="1400" dirty="0" err="1"/>
              <a:t>Relations.O</a:t>
            </a:r>
            <a:r>
              <a:rPr lang="en-US" sz="1400" dirty="0"/>
              <a:t> = „From‟ And (Relations_1.O&lt;&gt;„From‟))</a:t>
            </a:r>
          </a:p>
          <a:p>
            <a:pPr marL="457200" lvl="1" indent="0">
              <a:buNone/>
            </a:pPr>
            <a:r>
              <a:rPr lang="en-US" sz="1400" dirty="0"/>
              <a:t>And (</a:t>
            </a:r>
            <a:r>
              <a:rPr lang="en-US" sz="1400" dirty="0" err="1"/>
              <a:t>Hits.Q</a:t>
            </a:r>
            <a:r>
              <a:rPr lang="en-US" sz="1400" dirty="0"/>
              <a:t> = Q))</a:t>
            </a:r>
          </a:p>
          <a:p>
            <a:pPr marL="457200" lvl="1" indent="0">
              <a:buNone/>
            </a:pPr>
            <a:r>
              <a:rPr lang="en-US" sz="1400" dirty="0"/>
              <a:t>Group by </a:t>
            </a:r>
            <a:r>
              <a:rPr lang="en-US" sz="1400" dirty="0" err="1"/>
              <a:t>Relations.A</a:t>
            </a:r>
            <a:r>
              <a:rPr lang="en-US" sz="1400" dirty="0"/>
              <a:t>, Relations_1.A</a:t>
            </a:r>
            <a:endParaRPr lang="nl-NL" sz="1400" dirty="0"/>
          </a:p>
        </p:txBody>
      </p:sp>
      <p:sp>
        <p:nvSpPr>
          <p:cNvPr id="3" name="Titel 2">
            <a:extLst>
              <a:ext uri="{FF2B5EF4-FFF2-40B4-BE49-F238E27FC236}">
                <a16:creationId xmlns:a16="http://schemas.microsoft.com/office/drawing/2014/main" id="{7F8F75E5-C1FB-47C0-8A06-2970939E50E0}"/>
              </a:ext>
            </a:extLst>
          </p:cNvPr>
          <p:cNvSpPr>
            <a:spLocks noGrp="1"/>
          </p:cNvSpPr>
          <p:nvPr>
            <p:ph type="title"/>
          </p:nvPr>
        </p:nvSpPr>
        <p:spPr/>
        <p:txBody>
          <a:bodyPr/>
          <a:lstStyle/>
          <a:p>
            <a:r>
              <a:rPr lang="nl-NL" dirty="0"/>
              <a:t>Construction of VQ </a:t>
            </a:r>
            <a:r>
              <a:rPr lang="nl-NL" dirty="0" err="1"/>
              <a:t>and</a:t>
            </a:r>
            <a:r>
              <a:rPr lang="nl-NL" dirty="0"/>
              <a:t> LQ</a:t>
            </a:r>
          </a:p>
        </p:txBody>
      </p:sp>
    </p:spTree>
    <p:extLst>
      <p:ext uri="{BB962C8B-B14F-4D97-AF65-F5344CB8AC3E}">
        <p14:creationId xmlns:p14="http://schemas.microsoft.com/office/powerpoint/2010/main" val="4206431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D031DF02-E4E5-4187-ACC0-44896C2A0899}"/>
              </a:ext>
            </a:extLst>
          </p:cNvPr>
          <p:cNvSpPr>
            <a:spLocks noGrp="1"/>
          </p:cNvSpPr>
          <p:nvPr>
            <p:ph idx="1"/>
          </p:nvPr>
        </p:nvSpPr>
        <p:spPr/>
        <p:txBody>
          <a:bodyPr/>
          <a:lstStyle/>
          <a:p>
            <a:r>
              <a:rPr lang="nl-NL" dirty="0"/>
              <a:t>The 2010 paper </a:t>
            </a:r>
            <a:r>
              <a:rPr lang="nl-NL" dirty="0" err="1"/>
              <a:t>explains</a:t>
            </a:r>
            <a:r>
              <a:rPr lang="nl-NL" dirty="0"/>
              <a:t> </a:t>
            </a:r>
            <a:r>
              <a:rPr lang="nl-NL" dirty="0" err="1"/>
              <a:t>how</a:t>
            </a:r>
            <a:r>
              <a:rPr lang="nl-NL" dirty="0"/>
              <a:t> SNA </a:t>
            </a:r>
            <a:r>
              <a:rPr lang="nl-NL" dirty="0" err="1"/>
              <a:t>centrality</a:t>
            </a:r>
            <a:r>
              <a:rPr lang="nl-NL" dirty="0"/>
              <a:t> </a:t>
            </a:r>
            <a:r>
              <a:rPr lang="nl-NL" dirty="0" err="1"/>
              <a:t>measures</a:t>
            </a:r>
            <a:r>
              <a:rPr lang="nl-NL" dirty="0"/>
              <a:t> </a:t>
            </a:r>
            <a:r>
              <a:rPr lang="nl-NL" dirty="0" err="1"/>
              <a:t>can</a:t>
            </a:r>
            <a:r>
              <a:rPr lang="nl-NL" dirty="0"/>
              <a:t> </a:t>
            </a:r>
            <a:r>
              <a:rPr lang="nl-NL" dirty="0" err="1"/>
              <a:t>be</a:t>
            </a:r>
            <a:r>
              <a:rPr lang="nl-NL" dirty="0"/>
              <a:t> </a:t>
            </a:r>
            <a:r>
              <a:rPr lang="nl-NL" dirty="0" err="1"/>
              <a:t>calculated</a:t>
            </a:r>
            <a:endParaRPr lang="nl-NL" dirty="0"/>
          </a:p>
          <a:p>
            <a:r>
              <a:rPr lang="nl-NL" dirty="0"/>
              <a:t>In </a:t>
            </a:r>
            <a:r>
              <a:rPr lang="nl-NL" dirty="0" err="1"/>
              <a:t>our</a:t>
            </a:r>
            <a:r>
              <a:rPr lang="nl-NL" dirty="0"/>
              <a:t> case </a:t>
            </a:r>
            <a:r>
              <a:rPr lang="nl-NL" dirty="0" err="1"/>
              <a:t>it</a:t>
            </a:r>
            <a:r>
              <a:rPr lang="nl-NL" dirty="0"/>
              <a:t> </a:t>
            </a:r>
            <a:r>
              <a:rPr lang="nl-NL" dirty="0" err="1"/>
              <a:t>may</a:t>
            </a:r>
            <a:r>
              <a:rPr lang="nl-NL" dirty="0"/>
              <a:t> make more sense </a:t>
            </a:r>
            <a:r>
              <a:rPr lang="nl-NL" dirty="0" err="1"/>
              <a:t>to</a:t>
            </a:r>
            <a:r>
              <a:rPr lang="nl-NL" dirty="0"/>
              <a:t> load VQ </a:t>
            </a:r>
            <a:r>
              <a:rPr lang="nl-NL" dirty="0" err="1"/>
              <a:t>and</a:t>
            </a:r>
            <a:r>
              <a:rPr lang="nl-NL" dirty="0"/>
              <a:t> LQ in a </a:t>
            </a:r>
            <a:r>
              <a:rPr lang="nl-NL" dirty="0" err="1"/>
              <a:t>network</a:t>
            </a:r>
            <a:r>
              <a:rPr lang="nl-NL" dirty="0"/>
              <a:t> analysis package </a:t>
            </a:r>
            <a:r>
              <a:rPr lang="nl-NL" dirty="0" err="1"/>
              <a:t>that</a:t>
            </a:r>
            <a:r>
              <a:rPr lang="nl-NL" dirty="0"/>
              <a:t> </a:t>
            </a:r>
            <a:r>
              <a:rPr lang="nl-NL" dirty="0" err="1"/>
              <a:t>can</a:t>
            </a:r>
            <a:r>
              <a:rPr lang="nl-NL" dirty="0"/>
              <a:t> </a:t>
            </a:r>
            <a:r>
              <a:rPr lang="nl-NL" dirty="0" err="1"/>
              <a:t>be</a:t>
            </a:r>
            <a:r>
              <a:rPr lang="nl-NL" dirty="0"/>
              <a:t> </a:t>
            </a:r>
            <a:r>
              <a:rPr lang="nl-NL" dirty="0" err="1"/>
              <a:t>used</a:t>
            </a:r>
            <a:r>
              <a:rPr lang="nl-NL" dirty="0"/>
              <a:t> for </a:t>
            </a:r>
            <a:r>
              <a:rPr lang="nl-NL" dirty="0" err="1"/>
              <a:t>calculating</a:t>
            </a:r>
            <a:r>
              <a:rPr lang="nl-NL" dirty="0"/>
              <a:t> these </a:t>
            </a:r>
            <a:r>
              <a:rPr lang="nl-NL" dirty="0" err="1"/>
              <a:t>measures</a:t>
            </a:r>
            <a:r>
              <a:rPr lang="nl-NL" dirty="0"/>
              <a:t> </a:t>
            </a:r>
            <a:r>
              <a:rPr lang="nl-NL" dirty="0" err="1"/>
              <a:t>and</a:t>
            </a:r>
            <a:r>
              <a:rPr lang="nl-NL" dirty="0"/>
              <a:t> for </a:t>
            </a:r>
            <a:r>
              <a:rPr lang="nl-NL" dirty="0" err="1"/>
              <a:t>visualisations</a:t>
            </a:r>
            <a:r>
              <a:rPr lang="nl-NL" dirty="0"/>
              <a:t>.</a:t>
            </a:r>
          </a:p>
          <a:p>
            <a:r>
              <a:rPr lang="nl-NL" dirty="0" err="1"/>
              <a:t>We’ll</a:t>
            </a:r>
            <a:r>
              <a:rPr lang="nl-NL" dirty="0"/>
              <a:t> </a:t>
            </a:r>
            <a:r>
              <a:rPr lang="nl-NL" dirty="0" err="1"/>
              <a:t>use</a:t>
            </a:r>
            <a:r>
              <a:rPr lang="nl-NL" dirty="0"/>
              <a:t> a </a:t>
            </a:r>
            <a:r>
              <a:rPr lang="nl-NL" dirty="0" err="1"/>
              <a:t>the</a:t>
            </a:r>
            <a:r>
              <a:rPr lang="nl-NL" dirty="0"/>
              <a:t> Python </a:t>
            </a:r>
            <a:r>
              <a:rPr lang="nl-NL" b="1" dirty="0" err="1"/>
              <a:t>networkx</a:t>
            </a:r>
            <a:r>
              <a:rPr lang="nl-NL" dirty="0"/>
              <a:t> package</a:t>
            </a:r>
          </a:p>
        </p:txBody>
      </p:sp>
      <p:sp>
        <p:nvSpPr>
          <p:cNvPr id="3" name="Titel 2">
            <a:extLst>
              <a:ext uri="{FF2B5EF4-FFF2-40B4-BE49-F238E27FC236}">
                <a16:creationId xmlns:a16="http://schemas.microsoft.com/office/drawing/2014/main" id="{7EC8EF0A-1767-4E8F-B5A1-BC8BBCB20902}"/>
              </a:ext>
            </a:extLst>
          </p:cNvPr>
          <p:cNvSpPr>
            <a:spLocks noGrp="1"/>
          </p:cNvSpPr>
          <p:nvPr>
            <p:ph type="title"/>
          </p:nvPr>
        </p:nvSpPr>
        <p:spPr/>
        <p:txBody>
          <a:bodyPr/>
          <a:lstStyle/>
          <a:p>
            <a:r>
              <a:rPr lang="nl-NL" dirty="0" err="1"/>
              <a:t>Calculating</a:t>
            </a:r>
            <a:r>
              <a:rPr lang="nl-NL" dirty="0"/>
              <a:t> </a:t>
            </a:r>
            <a:r>
              <a:rPr lang="nl-NL" dirty="0" err="1"/>
              <a:t>centrality</a:t>
            </a:r>
            <a:r>
              <a:rPr lang="nl-NL" dirty="0"/>
              <a:t> </a:t>
            </a:r>
            <a:r>
              <a:rPr lang="nl-NL" dirty="0" err="1"/>
              <a:t>measures</a:t>
            </a:r>
            <a:endParaRPr lang="nl-NL" dirty="0"/>
          </a:p>
        </p:txBody>
      </p:sp>
    </p:spTree>
    <p:extLst>
      <p:ext uri="{BB962C8B-B14F-4D97-AF65-F5344CB8AC3E}">
        <p14:creationId xmlns:p14="http://schemas.microsoft.com/office/powerpoint/2010/main" val="1411128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1880C2C-9547-CC50-8C57-D8B2F427F13E}"/>
              </a:ext>
            </a:extLst>
          </p:cNvPr>
          <p:cNvSpPr txBox="1"/>
          <p:nvPr/>
        </p:nvSpPr>
        <p:spPr>
          <a:xfrm>
            <a:off x="510988" y="3005418"/>
            <a:ext cx="1415772" cy="369332"/>
          </a:xfrm>
          <a:prstGeom prst="rect">
            <a:avLst/>
          </a:prstGeom>
          <a:noFill/>
        </p:spPr>
        <p:txBody>
          <a:bodyPr wrap="none" rtlCol="0">
            <a:spAutoFit/>
          </a:bodyPr>
          <a:lstStyle/>
          <a:p>
            <a:r>
              <a:rPr lang="nl-NL" dirty="0"/>
              <a:t>10:00-10:15</a:t>
            </a:r>
          </a:p>
        </p:txBody>
      </p:sp>
    </p:spTree>
    <p:extLst>
      <p:ext uri="{BB962C8B-B14F-4D97-AF65-F5344CB8AC3E}">
        <p14:creationId xmlns:p14="http://schemas.microsoft.com/office/powerpoint/2010/main" val="4054581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lstStyle/>
          <a:p>
            <a:r>
              <a:rPr lang="en-US" dirty="0"/>
              <a:t>Exercise 7: Plot emails on a timeline and visualize email network</a:t>
            </a:r>
          </a:p>
        </p:txBody>
      </p:sp>
    </p:spTree>
    <p:extLst>
      <p:ext uri="{BB962C8B-B14F-4D97-AF65-F5344CB8AC3E}">
        <p14:creationId xmlns:p14="http://schemas.microsoft.com/office/powerpoint/2010/main" val="3467824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D21342B1-CB36-CBC0-38BF-197D6DA2FEAA}"/>
              </a:ext>
            </a:extLst>
          </p:cNvPr>
          <p:cNvSpPr>
            <a:spLocks noGrp="1"/>
          </p:cNvSpPr>
          <p:nvPr>
            <p:ph idx="1"/>
          </p:nvPr>
        </p:nvSpPr>
        <p:spPr/>
        <p:txBody>
          <a:bodyPr/>
          <a:lstStyle/>
          <a:p>
            <a:r>
              <a:rPr lang="nl-NL" dirty="0"/>
              <a:t>20 minutes per </a:t>
            </a:r>
            <a:r>
              <a:rPr lang="nl-NL" dirty="0" err="1"/>
              <a:t>exercise</a:t>
            </a:r>
            <a:r>
              <a:rPr lang="nl-NL" dirty="0"/>
              <a:t> (app) </a:t>
            </a:r>
            <a:r>
              <a:rPr lang="nl-NL" dirty="0" err="1"/>
              <a:t>and</a:t>
            </a:r>
            <a:r>
              <a:rPr lang="nl-NL" dirty="0"/>
              <a:t> 5 minutes </a:t>
            </a:r>
            <a:r>
              <a:rPr lang="nl-NL" dirty="0" err="1"/>
              <a:t>recap</a:t>
            </a:r>
            <a:endParaRPr lang="nl-NL" dirty="0"/>
          </a:p>
          <a:p>
            <a:pPr lvl="1"/>
            <a:r>
              <a:rPr lang="nl-NL" dirty="0"/>
              <a:t>10:40 </a:t>
            </a:r>
            <a:r>
              <a:rPr lang="nl-NL" dirty="0" err="1"/>
              <a:t>recap</a:t>
            </a:r>
            <a:r>
              <a:rPr lang="nl-NL" dirty="0"/>
              <a:t> </a:t>
            </a:r>
            <a:r>
              <a:rPr lang="nl-NL" dirty="0" err="1"/>
              <a:t>exercise</a:t>
            </a:r>
            <a:r>
              <a:rPr lang="nl-NL" dirty="0"/>
              <a:t> 1</a:t>
            </a:r>
          </a:p>
          <a:p>
            <a:pPr lvl="1"/>
            <a:r>
              <a:rPr lang="nl-NL" dirty="0"/>
              <a:t>10:55 </a:t>
            </a:r>
            <a:r>
              <a:rPr lang="nl-NL" dirty="0" err="1"/>
              <a:t>recap</a:t>
            </a:r>
            <a:r>
              <a:rPr lang="nl-NL" dirty="0"/>
              <a:t> </a:t>
            </a:r>
            <a:r>
              <a:rPr lang="nl-NL" dirty="0" err="1"/>
              <a:t>exercise</a:t>
            </a:r>
            <a:r>
              <a:rPr lang="nl-NL" dirty="0"/>
              <a:t> 2 &amp; 3</a:t>
            </a:r>
          </a:p>
          <a:p>
            <a:pPr lvl="1"/>
            <a:r>
              <a:rPr lang="nl-NL" dirty="0"/>
              <a:t>11:15 </a:t>
            </a:r>
            <a:r>
              <a:rPr lang="nl-NL" dirty="0" err="1"/>
              <a:t>recap</a:t>
            </a:r>
            <a:r>
              <a:rPr lang="nl-NL" dirty="0"/>
              <a:t> </a:t>
            </a:r>
            <a:r>
              <a:rPr lang="nl-NL" dirty="0" err="1"/>
              <a:t>exercise</a:t>
            </a:r>
            <a:r>
              <a:rPr lang="nl-NL" dirty="0"/>
              <a:t> 4</a:t>
            </a:r>
          </a:p>
          <a:p>
            <a:pPr lvl="1"/>
            <a:r>
              <a:rPr lang="nl-NL" dirty="0"/>
              <a:t>11:35 </a:t>
            </a:r>
            <a:r>
              <a:rPr lang="nl-NL" dirty="0" err="1"/>
              <a:t>recap</a:t>
            </a:r>
            <a:r>
              <a:rPr lang="nl-NL" dirty="0"/>
              <a:t> </a:t>
            </a:r>
            <a:r>
              <a:rPr lang="nl-NL" dirty="0" err="1"/>
              <a:t>exercise</a:t>
            </a:r>
            <a:r>
              <a:rPr lang="nl-NL" dirty="0"/>
              <a:t> 5</a:t>
            </a:r>
          </a:p>
          <a:p>
            <a:pPr lvl="1"/>
            <a:r>
              <a:rPr lang="nl-NL" dirty="0"/>
              <a:t>11:55 </a:t>
            </a:r>
            <a:r>
              <a:rPr lang="nl-NL" dirty="0" err="1"/>
              <a:t>recap</a:t>
            </a:r>
            <a:r>
              <a:rPr lang="nl-NL" dirty="0"/>
              <a:t> </a:t>
            </a:r>
            <a:r>
              <a:rPr lang="nl-NL" dirty="0" err="1"/>
              <a:t>exercise</a:t>
            </a:r>
            <a:r>
              <a:rPr lang="nl-NL" dirty="0"/>
              <a:t> 6 &amp; 7</a:t>
            </a:r>
          </a:p>
          <a:p>
            <a:pPr marL="457200" lvl="1" indent="0">
              <a:buNone/>
            </a:pPr>
            <a:endParaRPr lang="nl-NL" dirty="0"/>
          </a:p>
        </p:txBody>
      </p:sp>
      <p:sp>
        <p:nvSpPr>
          <p:cNvPr id="3" name="Titel 2">
            <a:extLst>
              <a:ext uri="{FF2B5EF4-FFF2-40B4-BE49-F238E27FC236}">
                <a16:creationId xmlns:a16="http://schemas.microsoft.com/office/drawing/2014/main" id="{68C5A854-CE06-48C4-A0C9-A8E5E2319A2E}"/>
              </a:ext>
            </a:extLst>
          </p:cNvPr>
          <p:cNvSpPr>
            <a:spLocks noGrp="1"/>
          </p:cNvSpPr>
          <p:nvPr>
            <p:ph type="title"/>
          </p:nvPr>
        </p:nvSpPr>
        <p:spPr/>
        <p:txBody>
          <a:bodyPr/>
          <a:lstStyle/>
          <a:p>
            <a:r>
              <a:rPr lang="nl-NL" dirty="0" err="1"/>
              <a:t>Exercise</a:t>
            </a:r>
            <a:r>
              <a:rPr lang="nl-NL" dirty="0"/>
              <a:t> </a:t>
            </a:r>
            <a:r>
              <a:rPr lang="nl-NL" dirty="0" err="1"/>
              <a:t>timings</a:t>
            </a:r>
            <a:endParaRPr lang="nl-NL" dirty="0"/>
          </a:p>
        </p:txBody>
      </p:sp>
    </p:spTree>
    <p:extLst>
      <p:ext uri="{BB962C8B-B14F-4D97-AF65-F5344CB8AC3E}">
        <p14:creationId xmlns:p14="http://schemas.microsoft.com/office/powerpoint/2010/main" val="1924932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8E27DF56-F61D-AF75-108B-EDBE6C8D00A1}"/>
              </a:ext>
            </a:extLst>
          </p:cNvPr>
          <p:cNvSpPr txBox="1"/>
          <p:nvPr/>
        </p:nvSpPr>
        <p:spPr>
          <a:xfrm>
            <a:off x="510988" y="3005418"/>
            <a:ext cx="1415772" cy="369332"/>
          </a:xfrm>
          <a:prstGeom prst="rect">
            <a:avLst/>
          </a:prstGeom>
          <a:noFill/>
        </p:spPr>
        <p:txBody>
          <a:bodyPr wrap="none" rtlCol="0">
            <a:spAutoFit/>
          </a:bodyPr>
          <a:lstStyle/>
          <a:p>
            <a:r>
              <a:rPr lang="nl-NL" dirty="0"/>
              <a:t>12:00-13:00</a:t>
            </a:r>
          </a:p>
        </p:txBody>
      </p:sp>
    </p:spTree>
    <p:extLst>
      <p:ext uri="{BB962C8B-B14F-4D97-AF65-F5344CB8AC3E}">
        <p14:creationId xmlns:p14="http://schemas.microsoft.com/office/powerpoint/2010/main" val="57596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8EE6B87-CD1B-4C2F-A1CF-62CEDACDFFD9}"/>
              </a:ext>
            </a:extLst>
          </p:cNvPr>
          <p:cNvSpPr>
            <a:spLocks noGrp="1"/>
          </p:cNvSpPr>
          <p:nvPr>
            <p:ph type="subTitle" idx="1"/>
          </p:nvPr>
        </p:nvSpPr>
        <p:spPr/>
        <p:txBody>
          <a:bodyPr>
            <a:normAutofit/>
          </a:bodyPr>
          <a:lstStyle/>
          <a:p>
            <a:r>
              <a:rPr lang="en-US" dirty="0"/>
              <a:t>Part 8: Advanced Full-text search strategies</a:t>
            </a:r>
          </a:p>
        </p:txBody>
      </p:sp>
    </p:spTree>
    <p:extLst>
      <p:ext uri="{BB962C8B-B14F-4D97-AF65-F5344CB8AC3E}">
        <p14:creationId xmlns:p14="http://schemas.microsoft.com/office/powerpoint/2010/main" val="517936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91124" y="915988"/>
            <a:ext cx="5926851" cy="3232150"/>
          </a:xfrm>
          <a:noFill/>
        </p:spPr>
      </p:pic>
      <p:sp>
        <p:nvSpPr>
          <p:cNvPr id="5" name="Title 4"/>
          <p:cNvSpPr>
            <a:spLocks noGrp="1"/>
          </p:cNvSpPr>
          <p:nvPr>
            <p:ph type="title"/>
          </p:nvPr>
        </p:nvSpPr>
        <p:spPr/>
        <p:txBody>
          <a:bodyPr/>
          <a:lstStyle/>
          <a:p>
            <a:r>
              <a:rPr lang="en-US" dirty="0"/>
              <a:t>Full-text search in E-Discovery</a:t>
            </a:r>
            <a:endParaRPr lang="nl-NL" dirty="0"/>
          </a:p>
        </p:txBody>
      </p:sp>
    </p:spTree>
    <p:extLst>
      <p:ext uri="{BB962C8B-B14F-4D97-AF65-F5344CB8AC3E}">
        <p14:creationId xmlns:p14="http://schemas.microsoft.com/office/powerpoint/2010/main" val="399794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B3DFD18-81E5-410C-9512-FC0951356FB8}"/>
              </a:ext>
            </a:extLst>
          </p:cNvPr>
          <p:cNvSpPr>
            <a:spLocks noGrp="1"/>
          </p:cNvSpPr>
          <p:nvPr>
            <p:ph idx="1"/>
          </p:nvPr>
        </p:nvSpPr>
        <p:spPr/>
        <p:txBody>
          <a:bodyPr/>
          <a:lstStyle/>
          <a:p>
            <a:r>
              <a:rPr lang="nl-NL" dirty="0"/>
              <a:t>Filtering </a:t>
            </a:r>
            <a:r>
              <a:rPr lang="nl-NL" dirty="0" err="1"/>
              <a:t>and</a:t>
            </a:r>
            <a:r>
              <a:rPr lang="nl-NL" dirty="0"/>
              <a:t> </a:t>
            </a:r>
            <a:r>
              <a:rPr lang="nl-NL" dirty="0" err="1" smtClean="0"/>
              <a:t>visualizing</a:t>
            </a:r>
            <a:r>
              <a:rPr lang="nl-NL" dirty="0" smtClean="0"/>
              <a:t> </a:t>
            </a:r>
            <a:r>
              <a:rPr lang="nl-NL" dirty="0"/>
              <a:t>email data</a:t>
            </a:r>
          </a:p>
          <a:p>
            <a:r>
              <a:rPr lang="nl-NL" dirty="0" err="1"/>
              <a:t>Use</a:t>
            </a:r>
            <a:r>
              <a:rPr lang="nl-NL" dirty="0"/>
              <a:t> a </a:t>
            </a:r>
            <a:r>
              <a:rPr lang="nl-NL" dirty="0" err="1"/>
              <a:t>heatmap</a:t>
            </a:r>
            <a:r>
              <a:rPr lang="nl-NL" dirty="0"/>
              <a:t> </a:t>
            </a:r>
            <a:r>
              <a:rPr lang="nl-NL" dirty="0" err="1"/>
              <a:t>to</a:t>
            </a:r>
            <a:r>
              <a:rPr lang="nl-NL" dirty="0"/>
              <a:t> </a:t>
            </a:r>
            <a:r>
              <a:rPr lang="nl-NL" dirty="0" err="1" smtClean="0"/>
              <a:t>visualize</a:t>
            </a:r>
            <a:r>
              <a:rPr lang="nl-NL" dirty="0" smtClean="0"/>
              <a:t> </a:t>
            </a:r>
            <a:r>
              <a:rPr lang="nl-NL" dirty="0"/>
              <a:t>email traffic </a:t>
            </a:r>
            <a:r>
              <a:rPr lang="nl-NL" dirty="0" err="1"/>
              <a:t>density</a:t>
            </a:r>
            <a:endParaRPr lang="nl-NL" dirty="0"/>
          </a:p>
          <a:p>
            <a:r>
              <a:rPr lang="nl-NL" dirty="0"/>
              <a:t>Basics of </a:t>
            </a:r>
            <a:r>
              <a:rPr lang="nl-NL" dirty="0" err="1"/>
              <a:t>social</a:t>
            </a:r>
            <a:r>
              <a:rPr lang="nl-NL" dirty="0"/>
              <a:t> </a:t>
            </a:r>
            <a:r>
              <a:rPr lang="nl-NL" dirty="0" err="1"/>
              <a:t>network</a:t>
            </a:r>
            <a:r>
              <a:rPr lang="nl-NL" dirty="0"/>
              <a:t> (</a:t>
            </a:r>
            <a:r>
              <a:rPr lang="nl-NL" dirty="0" err="1"/>
              <a:t>relationship</a:t>
            </a:r>
            <a:r>
              <a:rPr lang="nl-NL" dirty="0"/>
              <a:t>) analysis</a:t>
            </a:r>
          </a:p>
          <a:p>
            <a:r>
              <a:rPr lang="nl-NL" dirty="0" err="1" smtClean="0"/>
              <a:t>visualizing</a:t>
            </a:r>
            <a:r>
              <a:rPr lang="nl-NL" dirty="0" smtClean="0"/>
              <a:t> </a:t>
            </a:r>
            <a:r>
              <a:rPr lang="nl-NL" dirty="0"/>
              <a:t>a </a:t>
            </a:r>
            <a:r>
              <a:rPr lang="nl-NL" dirty="0" err="1"/>
              <a:t>graph</a:t>
            </a:r>
            <a:r>
              <a:rPr lang="nl-NL" dirty="0"/>
              <a:t> </a:t>
            </a:r>
            <a:r>
              <a:rPr lang="nl-NL" dirty="0" err="1"/>
              <a:t>network</a:t>
            </a:r>
            <a:r>
              <a:rPr lang="nl-NL" dirty="0"/>
              <a:t> in Python</a:t>
            </a:r>
          </a:p>
          <a:p>
            <a:r>
              <a:rPr lang="nl-NL" dirty="0"/>
              <a:t>Full-</a:t>
            </a:r>
            <a:r>
              <a:rPr lang="nl-NL" dirty="0" err="1"/>
              <a:t>text</a:t>
            </a:r>
            <a:r>
              <a:rPr lang="nl-NL" dirty="0"/>
              <a:t> search </a:t>
            </a:r>
            <a:r>
              <a:rPr lang="nl-NL" dirty="0" err="1"/>
              <a:t>strategies</a:t>
            </a:r>
            <a:endParaRPr lang="nl-NL" dirty="0"/>
          </a:p>
          <a:p>
            <a:r>
              <a:rPr lang="nl-NL" dirty="0" err="1"/>
              <a:t>Combining</a:t>
            </a:r>
            <a:r>
              <a:rPr lang="nl-NL" dirty="0"/>
              <a:t> full-</a:t>
            </a:r>
            <a:r>
              <a:rPr lang="nl-NL" dirty="0" err="1"/>
              <a:t>text</a:t>
            </a:r>
            <a:r>
              <a:rPr lang="nl-NL" dirty="0"/>
              <a:t> search </a:t>
            </a:r>
            <a:r>
              <a:rPr lang="nl-NL" dirty="0" err="1"/>
              <a:t>with</a:t>
            </a:r>
            <a:r>
              <a:rPr lang="nl-NL" dirty="0"/>
              <a:t> facet search</a:t>
            </a:r>
          </a:p>
          <a:p>
            <a:r>
              <a:rPr lang="nl-NL" dirty="0"/>
              <a:t>Understand </a:t>
            </a:r>
            <a:r>
              <a:rPr lang="nl-NL" dirty="0" err="1"/>
              <a:t>recall</a:t>
            </a:r>
            <a:r>
              <a:rPr lang="nl-NL" dirty="0"/>
              <a:t> </a:t>
            </a:r>
            <a:r>
              <a:rPr lang="nl-NL" dirty="0" err="1"/>
              <a:t>and</a:t>
            </a:r>
            <a:r>
              <a:rPr lang="nl-NL" dirty="0"/>
              <a:t> </a:t>
            </a:r>
            <a:r>
              <a:rPr lang="nl-NL" dirty="0" err="1"/>
              <a:t>precision</a:t>
            </a:r>
            <a:endParaRPr lang="nl-NL" dirty="0"/>
          </a:p>
          <a:p>
            <a:endParaRPr lang="nl-NL" dirty="0"/>
          </a:p>
          <a:p>
            <a:endParaRPr lang="nl-NL" dirty="0"/>
          </a:p>
        </p:txBody>
      </p:sp>
      <p:sp>
        <p:nvSpPr>
          <p:cNvPr id="3" name="Titel 2">
            <a:extLst>
              <a:ext uri="{FF2B5EF4-FFF2-40B4-BE49-F238E27FC236}">
                <a16:creationId xmlns:a16="http://schemas.microsoft.com/office/drawing/2014/main" id="{634E8878-7410-442E-B02F-718A80C2AAF4}"/>
              </a:ext>
            </a:extLst>
          </p:cNvPr>
          <p:cNvSpPr>
            <a:spLocks noGrp="1"/>
          </p:cNvSpPr>
          <p:nvPr>
            <p:ph type="title"/>
          </p:nvPr>
        </p:nvSpPr>
        <p:spPr/>
        <p:txBody>
          <a:bodyPr/>
          <a:lstStyle/>
          <a:p>
            <a:r>
              <a:rPr lang="nl-NL" dirty="0"/>
              <a:t>Day 4: Learning Goals</a:t>
            </a:r>
          </a:p>
        </p:txBody>
      </p:sp>
      <p:sp>
        <p:nvSpPr>
          <p:cNvPr id="4" name="Footer Placeholder 3"/>
          <p:cNvSpPr>
            <a:spLocks noGrp="1"/>
          </p:cNvSpPr>
          <p:nvPr>
            <p:ph type="ftr" sz="quarter" idx="11"/>
          </p:nvPr>
        </p:nvSpPr>
        <p:spPr/>
        <p:txBody>
          <a:bodyPr/>
          <a:lstStyle/>
          <a:p>
            <a:r>
              <a:rPr lang="en-US"/>
              <a:t>DRAFT Program MAS DFCI Data Analytics and Visualization program v3</a:t>
            </a:r>
            <a:endParaRPr lang="nl-NL" dirty="0"/>
          </a:p>
        </p:txBody>
      </p:sp>
    </p:spTree>
    <p:extLst>
      <p:ext uri="{BB962C8B-B14F-4D97-AF65-F5344CB8AC3E}">
        <p14:creationId xmlns:p14="http://schemas.microsoft.com/office/powerpoint/2010/main" val="1224728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A9DFB27-5772-4648-BC43-25CD6B2E0AB0}"/>
              </a:ext>
            </a:extLst>
          </p:cNvPr>
          <p:cNvSpPr>
            <a:spLocks noGrp="1"/>
          </p:cNvSpPr>
          <p:nvPr>
            <p:ph idx="1"/>
          </p:nvPr>
        </p:nvSpPr>
        <p:spPr>
          <a:xfrm>
            <a:off x="539552" y="915566"/>
            <a:ext cx="6965118" cy="3232454"/>
          </a:xfrm>
        </p:spPr>
        <p:txBody>
          <a:bodyPr>
            <a:normAutofit fontScale="85000" lnSpcReduction="20000"/>
          </a:bodyPr>
          <a:lstStyle/>
          <a:p>
            <a:r>
              <a:rPr lang="nl-NL" sz="2100" b="1" dirty="0"/>
              <a:t>Processing</a:t>
            </a:r>
            <a:r>
              <a:rPr lang="nl-NL" sz="2100" dirty="0"/>
              <a:t>: </a:t>
            </a:r>
          </a:p>
          <a:p>
            <a:pPr lvl="1"/>
            <a:r>
              <a:rPr lang="nl-NL" sz="1900" dirty="0" err="1"/>
              <a:t>typically</a:t>
            </a:r>
            <a:r>
              <a:rPr lang="nl-NL" sz="1900" dirty="0"/>
              <a:t> </a:t>
            </a:r>
            <a:r>
              <a:rPr lang="nl-NL" sz="1900" dirty="0" err="1"/>
              <a:t>culling</a:t>
            </a:r>
            <a:r>
              <a:rPr lang="nl-NL" sz="1900" dirty="0"/>
              <a:t> data = </a:t>
            </a:r>
            <a:r>
              <a:rPr lang="nl-NL" sz="1900" dirty="0" err="1"/>
              <a:t>Automated</a:t>
            </a:r>
            <a:r>
              <a:rPr lang="nl-NL" sz="1900" dirty="0"/>
              <a:t> filtering </a:t>
            </a:r>
            <a:r>
              <a:rPr lang="nl-NL" sz="1900" dirty="0" err="1"/>
              <a:t>based</a:t>
            </a:r>
            <a:r>
              <a:rPr lang="nl-NL" sz="1900" dirty="0"/>
              <a:t> on meta data (e.g. date filtering, </a:t>
            </a:r>
            <a:r>
              <a:rPr lang="nl-NL" sz="1900" dirty="0" err="1"/>
              <a:t>based</a:t>
            </a:r>
            <a:r>
              <a:rPr lang="nl-NL" sz="1900" dirty="0"/>
              <a:t> on extension, NIST filtering, </a:t>
            </a:r>
            <a:r>
              <a:rPr lang="nl-NL" sz="1900" dirty="0" err="1"/>
              <a:t>deduplication</a:t>
            </a:r>
            <a:r>
              <a:rPr lang="nl-NL" sz="1900" dirty="0"/>
              <a:t> </a:t>
            </a:r>
            <a:r>
              <a:rPr lang="nl-NL" sz="1900" dirty="0" err="1"/>
              <a:t>and</a:t>
            </a:r>
            <a:r>
              <a:rPr lang="nl-NL" sz="1900" dirty="0"/>
              <a:t> </a:t>
            </a:r>
            <a:r>
              <a:rPr lang="nl-NL" sz="1900" dirty="0" err="1"/>
              <a:t>sometimes</a:t>
            </a:r>
            <a:r>
              <a:rPr lang="nl-NL" sz="1900" dirty="0"/>
              <a:t> </a:t>
            </a:r>
            <a:r>
              <a:rPr lang="nl-NL" sz="1900" dirty="0" err="1"/>
              <a:t>keyword</a:t>
            </a:r>
            <a:r>
              <a:rPr lang="nl-NL" sz="1900" dirty="0"/>
              <a:t>/query </a:t>
            </a:r>
            <a:r>
              <a:rPr lang="nl-NL" sz="1900" dirty="0" err="1"/>
              <a:t>based</a:t>
            </a:r>
            <a:r>
              <a:rPr lang="nl-NL" sz="1900" dirty="0"/>
              <a:t>). </a:t>
            </a:r>
          </a:p>
          <a:p>
            <a:r>
              <a:rPr lang="nl-NL" sz="2100" b="1" dirty="0"/>
              <a:t>Review &amp; Analysis</a:t>
            </a:r>
            <a:r>
              <a:rPr lang="nl-NL" sz="2100" dirty="0"/>
              <a:t>: </a:t>
            </a:r>
          </a:p>
          <a:p>
            <a:pPr lvl="1"/>
            <a:r>
              <a:rPr lang="nl-NL" sz="1900" dirty="0" err="1"/>
              <a:t>manually</a:t>
            </a:r>
            <a:r>
              <a:rPr lang="nl-NL" sz="1900" dirty="0"/>
              <a:t> </a:t>
            </a:r>
            <a:r>
              <a:rPr lang="nl-NL" sz="1900" dirty="0" err="1"/>
              <a:t>searching</a:t>
            </a:r>
            <a:r>
              <a:rPr lang="nl-NL" sz="1900" dirty="0"/>
              <a:t> for data </a:t>
            </a:r>
            <a:r>
              <a:rPr lang="nl-NL" sz="1900" dirty="0" err="1"/>
              <a:t>by</a:t>
            </a:r>
            <a:r>
              <a:rPr lang="nl-NL" sz="1900" dirty="0"/>
              <a:t> </a:t>
            </a:r>
            <a:r>
              <a:rPr lang="nl-NL" sz="1900" dirty="0" err="1"/>
              <a:t>formulating</a:t>
            </a:r>
            <a:r>
              <a:rPr lang="nl-NL" sz="1900" dirty="0"/>
              <a:t> </a:t>
            </a:r>
            <a:r>
              <a:rPr lang="nl-NL" sz="1900" dirty="0" err="1"/>
              <a:t>queries</a:t>
            </a:r>
            <a:r>
              <a:rPr lang="nl-NL" sz="1900" dirty="0"/>
              <a:t> </a:t>
            </a:r>
            <a:r>
              <a:rPr lang="nl-NL" sz="1900" dirty="0" err="1"/>
              <a:t>and</a:t>
            </a:r>
            <a:r>
              <a:rPr lang="nl-NL" sz="1900" dirty="0"/>
              <a:t> </a:t>
            </a:r>
            <a:r>
              <a:rPr lang="nl-NL" sz="1900" dirty="0" err="1"/>
              <a:t>looking</a:t>
            </a:r>
            <a:r>
              <a:rPr lang="nl-NL" sz="1900" dirty="0"/>
              <a:t> for </a:t>
            </a:r>
            <a:r>
              <a:rPr lang="nl-NL" sz="1900" dirty="0" err="1"/>
              <a:t>interesting</a:t>
            </a:r>
            <a:r>
              <a:rPr lang="nl-NL" sz="1900" dirty="0"/>
              <a:t> </a:t>
            </a:r>
            <a:r>
              <a:rPr lang="nl-NL" sz="1900" dirty="0" err="1"/>
              <a:t>relationships</a:t>
            </a:r>
            <a:r>
              <a:rPr lang="nl-NL" sz="1900" dirty="0"/>
              <a:t>. </a:t>
            </a:r>
          </a:p>
          <a:p>
            <a:r>
              <a:rPr lang="nl-NL" sz="2100" dirty="0"/>
              <a:t>In </a:t>
            </a:r>
            <a:r>
              <a:rPr lang="nl-NL" sz="2100" dirty="0" err="1"/>
              <a:t>E-Discovery</a:t>
            </a:r>
            <a:r>
              <a:rPr lang="nl-NL" sz="2100" dirty="0"/>
              <a:t> </a:t>
            </a:r>
            <a:r>
              <a:rPr lang="nl-NL" sz="2100" dirty="0" err="1"/>
              <a:t>it’s</a:t>
            </a:r>
            <a:r>
              <a:rPr lang="nl-NL" sz="2100" dirty="0"/>
              <a:t> important </a:t>
            </a:r>
            <a:r>
              <a:rPr lang="nl-NL" sz="2100" dirty="0" err="1"/>
              <a:t>that</a:t>
            </a:r>
            <a:r>
              <a:rPr lang="nl-NL" sz="2100" dirty="0"/>
              <a:t> </a:t>
            </a:r>
            <a:r>
              <a:rPr lang="nl-NL" sz="2100" dirty="0" err="1"/>
              <a:t>you</a:t>
            </a:r>
            <a:r>
              <a:rPr lang="nl-NL" sz="2100" dirty="0"/>
              <a:t> have a </a:t>
            </a:r>
            <a:r>
              <a:rPr lang="nl-NL" sz="2100" dirty="0" err="1"/>
              <a:t>reasonable</a:t>
            </a:r>
            <a:r>
              <a:rPr lang="nl-NL" sz="2100" dirty="0"/>
              <a:t> </a:t>
            </a:r>
            <a:r>
              <a:rPr lang="nl-NL" sz="2100" dirty="0" err="1"/>
              <a:t>process</a:t>
            </a:r>
            <a:r>
              <a:rPr lang="nl-NL" sz="2100" dirty="0"/>
              <a:t> </a:t>
            </a:r>
            <a:r>
              <a:rPr lang="nl-NL" sz="2100" dirty="0" err="1"/>
              <a:t>that</a:t>
            </a:r>
            <a:r>
              <a:rPr lang="nl-NL" sz="2100" dirty="0"/>
              <a:t> </a:t>
            </a:r>
            <a:r>
              <a:rPr lang="nl-NL" sz="2100" dirty="0" err="1"/>
              <a:t>you</a:t>
            </a:r>
            <a:r>
              <a:rPr lang="nl-NL" sz="2100" dirty="0"/>
              <a:t> </a:t>
            </a:r>
            <a:r>
              <a:rPr lang="nl-NL" sz="2100" dirty="0" err="1"/>
              <a:t>can</a:t>
            </a:r>
            <a:r>
              <a:rPr lang="nl-NL" sz="2100" dirty="0"/>
              <a:t> </a:t>
            </a:r>
            <a:r>
              <a:rPr lang="nl-NL" sz="2100" dirty="0" err="1"/>
              <a:t>explain</a:t>
            </a:r>
            <a:r>
              <a:rPr lang="nl-NL" sz="2100" dirty="0"/>
              <a:t> </a:t>
            </a:r>
            <a:r>
              <a:rPr lang="nl-NL" sz="2100" dirty="0" err="1"/>
              <a:t>and</a:t>
            </a:r>
            <a:r>
              <a:rPr lang="nl-NL" sz="2100" dirty="0"/>
              <a:t> </a:t>
            </a:r>
            <a:r>
              <a:rPr lang="nl-NL" sz="2100" dirty="0" err="1"/>
              <a:t>justify</a:t>
            </a:r>
            <a:r>
              <a:rPr lang="nl-NL" sz="2100" dirty="0"/>
              <a:t> in court. </a:t>
            </a:r>
          </a:p>
          <a:p>
            <a:pPr lvl="1"/>
            <a:r>
              <a:rPr lang="nl-NL" sz="1900" dirty="0" err="1"/>
              <a:t>Formulating</a:t>
            </a:r>
            <a:r>
              <a:rPr lang="nl-NL" sz="1900" dirty="0"/>
              <a:t> processing </a:t>
            </a:r>
            <a:r>
              <a:rPr lang="nl-NL" sz="1900" dirty="0" err="1"/>
              <a:t>and</a:t>
            </a:r>
            <a:r>
              <a:rPr lang="nl-NL" sz="1900" dirty="0"/>
              <a:t> </a:t>
            </a:r>
            <a:r>
              <a:rPr lang="nl-NL" sz="1900" dirty="0" err="1"/>
              <a:t>reviewing</a:t>
            </a:r>
            <a:r>
              <a:rPr lang="nl-NL" sz="1900" dirty="0"/>
              <a:t> criteria is important.</a:t>
            </a:r>
            <a:endParaRPr lang="en-US" sz="1900" dirty="0"/>
          </a:p>
        </p:txBody>
      </p:sp>
      <p:sp>
        <p:nvSpPr>
          <p:cNvPr id="12290" name="Rectangle 2"/>
          <p:cNvSpPr>
            <a:spLocks noGrp="1"/>
          </p:cNvSpPr>
          <p:nvPr>
            <p:ph type="title"/>
          </p:nvPr>
        </p:nvSpPr>
        <p:spPr/>
        <p:txBody>
          <a:bodyPr/>
          <a:lstStyle/>
          <a:p>
            <a:pPr eaLnBrk="1" hangingPunct="1"/>
            <a:r>
              <a:rPr lang="nl-NL" dirty="0"/>
              <a:t>Processing, Review &amp; Analysis</a:t>
            </a:r>
          </a:p>
        </p:txBody>
      </p:sp>
      <p:sp>
        <p:nvSpPr>
          <p:cNvPr id="3" name="Tijdelijke aanduiding voor dianummer 2">
            <a:extLst>
              <a:ext uri="{FF2B5EF4-FFF2-40B4-BE49-F238E27FC236}">
                <a16:creationId xmlns:a16="http://schemas.microsoft.com/office/drawing/2014/main" id="{46D1F697-6698-4755-8DD7-48DE45D9150E}"/>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40</a:t>
            </a:fld>
            <a:endParaRPr lang="nl-NL"/>
          </a:p>
        </p:txBody>
      </p:sp>
      <p:pic>
        <p:nvPicPr>
          <p:cNvPr id="6" name="Picture 3">
            <a:extLst>
              <a:ext uri="{FF2B5EF4-FFF2-40B4-BE49-F238E27FC236}">
                <a16:creationId xmlns:a16="http://schemas.microsoft.com/office/drawing/2014/main" id="{EFDD9AA0-20D4-4D3E-AB61-DB2D9E70703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582903" y="274897"/>
            <a:ext cx="1186249" cy="196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09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AE764A-68F0-44E7-835B-AE89976AF0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44737" y="993775"/>
            <a:ext cx="46196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el 6">
            <a:extLst>
              <a:ext uri="{FF2B5EF4-FFF2-40B4-BE49-F238E27FC236}">
                <a16:creationId xmlns:a16="http://schemas.microsoft.com/office/drawing/2014/main" id="{B1E6B03C-0196-4CF7-B1A5-2F7977589A3D}"/>
              </a:ext>
            </a:extLst>
          </p:cNvPr>
          <p:cNvSpPr>
            <a:spLocks noGrp="1"/>
          </p:cNvSpPr>
          <p:nvPr>
            <p:ph type="title"/>
          </p:nvPr>
        </p:nvSpPr>
        <p:spPr/>
        <p:txBody>
          <a:bodyPr/>
          <a:lstStyle/>
          <a:p>
            <a:pPr algn="ctr"/>
            <a:r>
              <a:rPr lang="en-US" dirty="0"/>
              <a:t>About Digital Experts and Investigators</a:t>
            </a:r>
            <a:endParaRPr lang="nl-NL" dirty="0"/>
          </a:p>
        </p:txBody>
      </p:sp>
      <p:pic>
        <p:nvPicPr>
          <p:cNvPr id="8" name="Picture 2" descr="http://dvice.com/assets_c/2010/01/needle-haystack-binoculars-thumb-550xauto-31838.jpg">
            <a:extLst>
              <a:ext uri="{FF2B5EF4-FFF2-40B4-BE49-F238E27FC236}">
                <a16:creationId xmlns:a16="http://schemas.microsoft.com/office/drawing/2014/main" id="{078B51A9-6BBE-4081-A72D-684AB1954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37" y="987081"/>
            <a:ext cx="4619625" cy="3090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40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B404D1E4-7CB4-4AE1-9A79-23E786391CEE}"/>
              </a:ext>
            </a:extLst>
          </p:cNvPr>
          <p:cNvSpPr>
            <a:spLocks noGrp="1"/>
          </p:cNvSpPr>
          <p:nvPr>
            <p:ph idx="1"/>
          </p:nvPr>
        </p:nvSpPr>
        <p:spPr/>
        <p:txBody>
          <a:bodyPr/>
          <a:lstStyle/>
          <a:p>
            <a:endParaRPr lang="nl-NL"/>
          </a:p>
        </p:txBody>
      </p:sp>
      <p:sp>
        <p:nvSpPr>
          <p:cNvPr id="2" name="Title 1"/>
          <p:cNvSpPr>
            <a:spLocks noGrp="1"/>
          </p:cNvSpPr>
          <p:nvPr>
            <p:ph type="title"/>
          </p:nvPr>
        </p:nvSpPr>
        <p:spPr/>
        <p:txBody>
          <a:bodyPr/>
          <a:lstStyle/>
          <a:p>
            <a:r>
              <a:rPr lang="nl-NL" dirty="0"/>
              <a:t>Paris Hilton?</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572000" y="897565"/>
            <a:ext cx="2700300" cy="3290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15706" y="897565"/>
            <a:ext cx="2532259" cy="32923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1510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1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normAutofit lnSpcReduction="10000"/>
          </a:bodyPr>
          <a:lstStyle/>
          <a:p>
            <a:r>
              <a:rPr lang="en-US" dirty="0"/>
              <a:t>Problem: </a:t>
            </a:r>
          </a:p>
          <a:p>
            <a:pPr lvl="1"/>
            <a:r>
              <a:rPr lang="en-US" dirty="0"/>
              <a:t>“investigator doesn’t know what to look for precisely”</a:t>
            </a:r>
          </a:p>
          <a:p>
            <a:r>
              <a:rPr lang="en-US" dirty="0"/>
              <a:t>Examples:</a:t>
            </a:r>
          </a:p>
          <a:p>
            <a:pPr lvl="1"/>
            <a:r>
              <a:rPr lang="en-US" dirty="0"/>
              <a:t>Due diligence in mergers and acquisitions: search for the unknown</a:t>
            </a:r>
          </a:p>
          <a:p>
            <a:pPr lvl="1"/>
            <a:r>
              <a:rPr lang="en-US" dirty="0"/>
              <a:t>Legal proceedings</a:t>
            </a:r>
          </a:p>
          <a:p>
            <a:pPr lvl="1"/>
            <a:r>
              <a:rPr lang="en-US" dirty="0"/>
              <a:t>Regulatory investigations</a:t>
            </a:r>
          </a:p>
          <a:p>
            <a:pPr lvl="1"/>
            <a:r>
              <a:rPr lang="en-US" dirty="0"/>
              <a:t>Digital forensic investigations !</a:t>
            </a:r>
          </a:p>
          <a:p>
            <a:r>
              <a:rPr lang="en-US" dirty="0"/>
              <a:t>It’s different from just Google search:</a:t>
            </a:r>
          </a:p>
          <a:p>
            <a:pPr lvl="1"/>
            <a:r>
              <a:rPr lang="en-US" dirty="0"/>
              <a:t>We need to find all relevant data and </a:t>
            </a:r>
            <a:r>
              <a:rPr lang="en-US" dirty="0" smtClean="0"/>
              <a:t>aim </a:t>
            </a:r>
            <a:r>
              <a:rPr lang="en-US" dirty="0"/>
              <a:t>for </a:t>
            </a:r>
            <a:r>
              <a:rPr lang="en-US" i="1" dirty="0"/>
              <a:t>TOTAL RECALL</a:t>
            </a:r>
          </a:p>
          <a:p>
            <a:r>
              <a:rPr lang="en-US" dirty="0"/>
              <a:t>Consequently:</a:t>
            </a:r>
          </a:p>
          <a:p>
            <a:pPr lvl="1"/>
            <a:r>
              <a:rPr lang="en-US" dirty="0"/>
              <a:t>Investigator has to evaluate relevance of search results</a:t>
            </a:r>
          </a:p>
        </p:txBody>
      </p:sp>
      <p:sp>
        <p:nvSpPr>
          <p:cNvPr id="20482" name="Rectangle 2"/>
          <p:cNvSpPr>
            <a:spLocks noGrp="1" noChangeArrowheads="1"/>
          </p:cNvSpPr>
          <p:nvPr>
            <p:ph type="title"/>
          </p:nvPr>
        </p:nvSpPr>
        <p:spPr/>
        <p:txBody>
          <a:bodyPr/>
          <a:lstStyle/>
          <a:p>
            <a:r>
              <a:rPr lang="en-US" dirty="0"/>
              <a:t>The problem in investigations</a:t>
            </a:r>
            <a:endParaRPr lang="nl-NL" dirty="0"/>
          </a:p>
        </p:txBody>
      </p:sp>
    </p:spTree>
    <p:extLst>
      <p:ext uri="{BB962C8B-B14F-4D97-AF65-F5344CB8AC3E}">
        <p14:creationId xmlns:p14="http://schemas.microsoft.com/office/powerpoint/2010/main" val="3082806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al 3"/>
          <p:cNvSpPr/>
          <p:nvPr/>
        </p:nvSpPr>
        <p:spPr>
          <a:xfrm>
            <a:off x="5771140" y="1601187"/>
            <a:ext cx="2429768" cy="2349401"/>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375" dirty="0"/>
              <a:t>S</a:t>
            </a:r>
            <a:endParaRPr lang="en-US" sz="1013" dirty="0"/>
          </a:p>
        </p:txBody>
      </p:sp>
      <p:sp>
        <p:nvSpPr>
          <p:cNvPr id="8" name="Tijdelijke aanduiding voor inhoud 7"/>
          <p:cNvSpPr>
            <a:spLocks noGrp="1"/>
          </p:cNvSpPr>
          <p:nvPr>
            <p:ph idx="1"/>
          </p:nvPr>
        </p:nvSpPr>
        <p:spPr/>
        <p:txBody>
          <a:bodyPr vert="horz" wrap="square" lIns="68580" tIns="34290" rIns="68580" bIns="34290" numCol="1" rtlCol="0" anchor="t" anchorCtr="0" compatLnSpc="1">
            <a:prstTxWarp prst="textNoShape">
              <a:avLst/>
            </a:prstTxWarp>
            <a:normAutofit/>
          </a:bodyPr>
          <a:lstStyle/>
          <a:p>
            <a:pPr>
              <a:buFont typeface="Arial" charset="0"/>
              <a:buChar char="-"/>
            </a:pPr>
            <a:r>
              <a:rPr lang="en-US" dirty="0"/>
              <a:t>S: All Documents</a:t>
            </a:r>
          </a:p>
          <a:p>
            <a:pPr>
              <a:buFont typeface="Arial" charset="0"/>
              <a:buChar char="-"/>
            </a:pPr>
            <a:r>
              <a:rPr lang="en-US" dirty="0"/>
              <a:t>A: Documents we are looking for</a:t>
            </a:r>
          </a:p>
          <a:p>
            <a:pPr>
              <a:buFont typeface="Arial" charset="0"/>
              <a:buChar char="-"/>
            </a:pPr>
            <a:r>
              <a:rPr lang="en-US" dirty="0"/>
              <a:t>B: Documents that are retrieved</a:t>
            </a:r>
          </a:p>
          <a:p>
            <a:pPr marL="0" indent="0">
              <a:buNone/>
            </a:pPr>
            <a:endParaRPr lang="en-US" dirty="0"/>
          </a:p>
          <a:p>
            <a:pPr marL="0" indent="0">
              <a:buNone/>
            </a:pPr>
            <a:r>
              <a:rPr lang="en-US" sz="1600" dirty="0"/>
              <a:t>True Positive TP = |B ∩ A|</a:t>
            </a:r>
          </a:p>
          <a:p>
            <a:pPr marL="0" indent="0">
              <a:buNone/>
            </a:pPr>
            <a:r>
              <a:rPr lang="en-US" sz="1600" dirty="0"/>
              <a:t>False Positive FP = |B – TP|</a:t>
            </a:r>
          </a:p>
          <a:p>
            <a:pPr marL="0" indent="0">
              <a:buNone/>
            </a:pPr>
            <a:r>
              <a:rPr lang="en-US" sz="1600" dirty="0"/>
              <a:t>False Negative FN = |A – TP|</a:t>
            </a:r>
          </a:p>
          <a:p>
            <a:pPr marL="0" indent="0">
              <a:buNone/>
            </a:pPr>
            <a:r>
              <a:rPr lang="en-US" sz="1600" dirty="0"/>
              <a:t>True Negative TN = |S – A – B| </a:t>
            </a:r>
          </a:p>
          <a:p>
            <a:pPr marL="0" indent="0">
              <a:buNone/>
            </a:pPr>
            <a:endParaRPr lang="en-US" sz="1600" dirty="0"/>
          </a:p>
          <a:p>
            <a:pPr marL="0" indent="0">
              <a:buNone/>
            </a:pPr>
            <a:r>
              <a:rPr lang="en-US" sz="1600" dirty="0"/>
              <a:t>(A = |A|, B = |B|, S = |S| )</a:t>
            </a:r>
          </a:p>
          <a:p>
            <a:pPr marL="0" indent="0">
              <a:buNone/>
            </a:pPr>
            <a:endParaRPr lang="en-US" dirty="0"/>
          </a:p>
          <a:p>
            <a:pPr>
              <a:buNone/>
            </a:pPr>
            <a:endParaRPr lang="en-US" sz="1350" dirty="0"/>
          </a:p>
          <a:p>
            <a:pPr>
              <a:buNone/>
            </a:pPr>
            <a:endParaRPr lang="en-US" sz="1350" dirty="0"/>
          </a:p>
          <a:p>
            <a:pPr>
              <a:buFont typeface="Arial" charset="0"/>
              <a:buNone/>
            </a:pPr>
            <a:endParaRPr lang="en-US" dirty="0"/>
          </a:p>
        </p:txBody>
      </p:sp>
      <p:sp>
        <p:nvSpPr>
          <p:cNvPr id="24579" name="Titel 1"/>
          <p:cNvSpPr>
            <a:spLocks noGrp="1"/>
          </p:cNvSpPr>
          <p:nvPr>
            <p:ph type="title"/>
          </p:nvPr>
        </p:nvSpPr>
        <p:spPr/>
        <p:txBody>
          <a:bodyPr/>
          <a:lstStyle/>
          <a:p>
            <a:r>
              <a:rPr lang="nl-NL" dirty="0" err="1"/>
              <a:t>Recall</a:t>
            </a:r>
            <a:r>
              <a:rPr lang="nl-NL" dirty="0"/>
              <a:t> and Precision</a:t>
            </a:r>
            <a:endParaRPr sz="788" dirty="0"/>
          </a:p>
        </p:txBody>
      </p:sp>
      <p:sp>
        <p:nvSpPr>
          <p:cNvPr id="6" name="Ovaal 5"/>
          <p:cNvSpPr/>
          <p:nvPr/>
        </p:nvSpPr>
        <p:spPr>
          <a:xfrm>
            <a:off x="7066837" y="2735255"/>
            <a:ext cx="931367" cy="851000"/>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A</a:t>
            </a:r>
            <a:endParaRPr lang="en-US" sz="1013" dirty="0"/>
          </a:p>
        </p:txBody>
      </p:sp>
      <p:sp>
        <p:nvSpPr>
          <p:cNvPr id="7" name="Ovaal 6"/>
          <p:cNvSpPr/>
          <p:nvPr/>
        </p:nvSpPr>
        <p:spPr>
          <a:xfrm>
            <a:off x="7229357" y="2046777"/>
            <a:ext cx="728663" cy="891183"/>
          </a:xfrm>
          <a:prstGeom prst="ellipse">
            <a:avLst/>
          </a:prstGeom>
          <a:solidFill>
            <a:schemeClr val="accent4">
              <a:lumMod val="75000"/>
              <a:alpha val="62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B</a:t>
            </a:r>
            <a:endParaRPr lang="en-US" sz="1013" dirty="0"/>
          </a:p>
        </p:txBody>
      </p:sp>
      <p:sp>
        <p:nvSpPr>
          <p:cNvPr id="9" name="Oval 8"/>
          <p:cNvSpPr/>
          <p:nvPr/>
        </p:nvSpPr>
        <p:spPr>
          <a:xfrm>
            <a:off x="7553086" y="2127827"/>
            <a:ext cx="81009" cy="81009"/>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Oval 10"/>
          <p:cNvSpPr/>
          <p:nvPr/>
        </p:nvSpPr>
        <p:spPr>
          <a:xfrm>
            <a:off x="7553086" y="2775899"/>
            <a:ext cx="81009" cy="81009"/>
          </a:xfrm>
          <a:prstGeom prst="ellipse">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3" name="Oval 12"/>
          <p:cNvSpPr/>
          <p:nvPr/>
        </p:nvSpPr>
        <p:spPr>
          <a:xfrm>
            <a:off x="7755609" y="3180944"/>
            <a:ext cx="81009" cy="81009"/>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6" name="Oval 15"/>
          <p:cNvSpPr/>
          <p:nvPr/>
        </p:nvSpPr>
        <p:spPr>
          <a:xfrm>
            <a:off x="6418960" y="2411359"/>
            <a:ext cx="81009" cy="81009"/>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2" name="Oval 9">
            <a:extLst>
              <a:ext uri="{FF2B5EF4-FFF2-40B4-BE49-F238E27FC236}">
                <a16:creationId xmlns:a16="http://schemas.microsoft.com/office/drawing/2014/main" id="{92F0F49A-2906-4348-B760-7DD924C50DFD}"/>
              </a:ext>
            </a:extLst>
          </p:cNvPr>
          <p:cNvSpPr/>
          <p:nvPr/>
        </p:nvSpPr>
        <p:spPr>
          <a:xfrm>
            <a:off x="3916148" y="2613881"/>
            <a:ext cx="108012" cy="108012"/>
          </a:xfrm>
          <a:prstGeom prst="ellipse">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14" name="Oval 11">
            <a:extLst>
              <a:ext uri="{FF2B5EF4-FFF2-40B4-BE49-F238E27FC236}">
                <a16:creationId xmlns:a16="http://schemas.microsoft.com/office/drawing/2014/main" id="{18B3F59C-6A54-4D30-A8DE-E3FC2C44402D}"/>
              </a:ext>
            </a:extLst>
          </p:cNvPr>
          <p:cNvSpPr/>
          <p:nvPr/>
        </p:nvSpPr>
        <p:spPr>
          <a:xfrm>
            <a:off x="3862142" y="2343851"/>
            <a:ext cx="108012" cy="108012"/>
          </a:xfrm>
          <a:prstGeom prst="ellipse">
            <a:avLst/>
          </a:prstGeom>
          <a:solidFill>
            <a:srgbClr val="00B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15" name="Oval 13">
            <a:extLst>
              <a:ext uri="{FF2B5EF4-FFF2-40B4-BE49-F238E27FC236}">
                <a16:creationId xmlns:a16="http://schemas.microsoft.com/office/drawing/2014/main" id="{ECCAB4A8-DBCA-4FBC-960F-B97E1BB8F8A5}"/>
              </a:ext>
            </a:extLst>
          </p:cNvPr>
          <p:cNvSpPr/>
          <p:nvPr/>
        </p:nvSpPr>
        <p:spPr>
          <a:xfrm>
            <a:off x="3970154" y="2883911"/>
            <a:ext cx="108012" cy="108012"/>
          </a:xfrm>
          <a:prstGeom prst="ellipse">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17" name="Oval 14">
            <a:extLst>
              <a:ext uri="{FF2B5EF4-FFF2-40B4-BE49-F238E27FC236}">
                <a16:creationId xmlns:a16="http://schemas.microsoft.com/office/drawing/2014/main" id="{1ACFFFA5-A479-4306-9003-ABC31ADD4CBE}"/>
              </a:ext>
            </a:extLst>
          </p:cNvPr>
          <p:cNvSpPr/>
          <p:nvPr/>
        </p:nvSpPr>
        <p:spPr>
          <a:xfrm>
            <a:off x="4078166" y="3153941"/>
            <a:ext cx="108012" cy="108012"/>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Tree>
    <p:extLst>
      <p:ext uri="{BB962C8B-B14F-4D97-AF65-F5344CB8AC3E}">
        <p14:creationId xmlns:p14="http://schemas.microsoft.com/office/powerpoint/2010/main" val="4259913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1" grpId="0" animBg="1"/>
      <p:bldP spid="13" grpId="0" animBg="1"/>
      <p:bldP spid="16" grpId="0" animBg="1"/>
      <p:bldP spid="12" grpId="0" uiExpand="1" animBg="1"/>
      <p:bldP spid="14" grpId="0" uiExpand="1" animBg="1"/>
      <p:bldP spid="15" grpId="0" uiExpand="1" animBg="1"/>
      <p:bldP spid="17" grpId="0" uiExpan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al 3"/>
          <p:cNvSpPr/>
          <p:nvPr/>
        </p:nvSpPr>
        <p:spPr>
          <a:xfrm>
            <a:off x="5564464" y="1741317"/>
            <a:ext cx="2429768" cy="2349401"/>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375" dirty="0"/>
              <a:t>S</a:t>
            </a:r>
            <a:endParaRPr lang="en-US" sz="1013" dirty="0"/>
          </a:p>
        </p:txBody>
      </p:sp>
      <p:sp>
        <p:nvSpPr>
          <p:cNvPr id="25604" name="Tijdelijke aanduiding voor inhoud 7"/>
          <p:cNvSpPr>
            <a:spLocks noGrp="1"/>
          </p:cNvSpPr>
          <p:nvPr>
            <p:ph idx="1"/>
          </p:nvPr>
        </p:nvSpPr>
        <p:spPr/>
        <p:txBody>
          <a:bodyPr vert="horz" wrap="square" lIns="68580" tIns="34290" rIns="68580" bIns="34290" numCol="1" rtlCol="0" anchor="t" anchorCtr="0" compatLnSpc="1">
            <a:prstTxWarp prst="textNoShape">
              <a:avLst/>
            </a:prstTxWarp>
            <a:normAutofit/>
          </a:bodyPr>
          <a:lstStyle/>
          <a:p>
            <a:pPr>
              <a:buFont typeface="Arial" charset="0"/>
              <a:buChar char="-"/>
            </a:pPr>
            <a:r>
              <a:rPr lang="en-US" dirty="0"/>
              <a:t>100% recall</a:t>
            </a:r>
          </a:p>
          <a:p>
            <a:pPr>
              <a:buFont typeface="Arial" charset="0"/>
              <a:buChar char="-"/>
            </a:pPr>
            <a:r>
              <a:rPr lang="en-US" dirty="0"/>
              <a:t>100% precision</a:t>
            </a:r>
          </a:p>
          <a:p>
            <a:pPr>
              <a:buFont typeface="Arial" charset="0"/>
              <a:buChar char="-"/>
            </a:pPr>
            <a:endParaRPr lang="en-US" dirty="0"/>
          </a:p>
          <a:p>
            <a:pPr marL="0" indent="0">
              <a:buNone/>
            </a:pPr>
            <a:r>
              <a:rPr lang="en-US" sz="1600" dirty="0"/>
              <a:t>A = B = TP</a:t>
            </a:r>
          </a:p>
          <a:p>
            <a:pPr marL="0" indent="0">
              <a:buNone/>
            </a:pPr>
            <a:r>
              <a:rPr lang="en-US" sz="1600" dirty="0"/>
              <a:t>FP = FN = 0</a:t>
            </a:r>
          </a:p>
          <a:p>
            <a:pPr marL="0" indent="0">
              <a:buNone/>
            </a:pPr>
            <a:endParaRPr lang="en-US" sz="1600" dirty="0"/>
          </a:p>
          <a:p>
            <a:pPr marL="0" indent="0">
              <a:buNone/>
            </a:pPr>
            <a:r>
              <a:rPr lang="en-US" sz="1600" dirty="0"/>
              <a:t>R = TP / (TP + FN) = 1</a:t>
            </a:r>
          </a:p>
          <a:p>
            <a:pPr marL="0" indent="0">
              <a:buNone/>
            </a:pPr>
            <a:r>
              <a:rPr lang="en-US" sz="1600" dirty="0"/>
              <a:t>P = TP / (TP + FP) = 1</a:t>
            </a:r>
          </a:p>
          <a:p>
            <a:pPr marL="0" indent="0">
              <a:buNone/>
            </a:pPr>
            <a:endParaRPr lang="en-US" dirty="0"/>
          </a:p>
          <a:p>
            <a:pPr>
              <a:buFont typeface="Arial" charset="0"/>
              <a:buChar char="-"/>
            </a:pPr>
            <a:endParaRPr lang="en-US" dirty="0"/>
          </a:p>
          <a:p>
            <a:pPr>
              <a:buNone/>
            </a:pPr>
            <a:endParaRPr lang="en-US" sz="1350" dirty="0"/>
          </a:p>
          <a:p>
            <a:pPr>
              <a:buNone/>
            </a:pPr>
            <a:endParaRPr lang="en-US" b="0" dirty="0"/>
          </a:p>
        </p:txBody>
      </p:sp>
      <p:sp>
        <p:nvSpPr>
          <p:cNvPr id="25603" name="Titel 1"/>
          <p:cNvSpPr>
            <a:spLocks noGrp="1"/>
          </p:cNvSpPr>
          <p:nvPr>
            <p:ph type="title"/>
          </p:nvPr>
        </p:nvSpPr>
        <p:spPr/>
        <p:txBody>
          <a:bodyPr/>
          <a:lstStyle/>
          <a:p>
            <a:r>
              <a:rPr lang="nl-NL" dirty="0" err="1"/>
              <a:t>Ideal</a:t>
            </a:r>
            <a:r>
              <a:rPr lang="nl-NL" dirty="0"/>
              <a:t> </a:t>
            </a:r>
            <a:r>
              <a:rPr lang="nl-NL" dirty="0" err="1"/>
              <a:t>situation</a:t>
            </a:r>
            <a:endParaRPr sz="788" dirty="0"/>
          </a:p>
        </p:txBody>
      </p:sp>
      <p:sp>
        <p:nvSpPr>
          <p:cNvPr id="2" name="Tijdelijke aanduiding voor dianummer 1">
            <a:extLst>
              <a:ext uri="{FF2B5EF4-FFF2-40B4-BE49-F238E27FC236}">
                <a16:creationId xmlns:a16="http://schemas.microsoft.com/office/drawing/2014/main" id="{AD86F3C0-AE08-43A7-A26F-97C4F5BCAFE9}"/>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45</a:t>
            </a:fld>
            <a:endParaRPr lang="nl-NL"/>
          </a:p>
        </p:txBody>
      </p:sp>
      <p:sp>
        <p:nvSpPr>
          <p:cNvPr id="6" name="Ovaal 5"/>
          <p:cNvSpPr/>
          <p:nvPr/>
        </p:nvSpPr>
        <p:spPr>
          <a:xfrm>
            <a:off x="6860161" y="2875384"/>
            <a:ext cx="931367" cy="851000"/>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A</a:t>
            </a:r>
            <a:endParaRPr lang="en-US" sz="1013" dirty="0"/>
          </a:p>
        </p:txBody>
      </p:sp>
      <p:sp>
        <p:nvSpPr>
          <p:cNvPr id="7" name="Ovaal 6"/>
          <p:cNvSpPr/>
          <p:nvPr/>
        </p:nvSpPr>
        <p:spPr>
          <a:xfrm>
            <a:off x="6860160" y="2875384"/>
            <a:ext cx="931367" cy="851000"/>
          </a:xfrm>
          <a:prstGeom prst="ellipse">
            <a:avLst/>
          </a:prstGeom>
          <a:solidFill>
            <a:srgbClr val="7030A0">
              <a:alpha val="33000"/>
            </a:srgb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B</a:t>
            </a:r>
            <a:endParaRPr lang="en-US" sz="1013" dirty="0"/>
          </a:p>
        </p:txBody>
      </p:sp>
    </p:spTree>
    <p:extLst>
      <p:ext uri="{BB962C8B-B14F-4D97-AF65-F5344CB8AC3E}">
        <p14:creationId xmlns:p14="http://schemas.microsoft.com/office/powerpoint/2010/main" val="3263611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al 3"/>
          <p:cNvSpPr/>
          <p:nvPr/>
        </p:nvSpPr>
        <p:spPr>
          <a:xfrm>
            <a:off x="5602831" y="1539893"/>
            <a:ext cx="2429768" cy="2349401"/>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375" dirty="0"/>
              <a:t>S</a:t>
            </a:r>
            <a:endParaRPr lang="en-US" sz="1013" dirty="0"/>
          </a:p>
        </p:txBody>
      </p:sp>
      <p:sp>
        <p:nvSpPr>
          <p:cNvPr id="26628" name="Tijdelijke aanduiding voor inhoud 7"/>
          <p:cNvSpPr>
            <a:spLocks noGrp="1"/>
          </p:cNvSpPr>
          <p:nvPr>
            <p:ph idx="1"/>
          </p:nvPr>
        </p:nvSpPr>
        <p:spPr/>
        <p:txBody>
          <a:bodyPr vert="horz" wrap="square" lIns="68580" tIns="34290" rIns="68580" bIns="34290" numCol="1" rtlCol="0" anchor="t" anchorCtr="0" compatLnSpc="1">
            <a:prstTxWarp prst="textNoShape">
              <a:avLst/>
            </a:prstTxWarp>
            <a:normAutofit/>
          </a:bodyPr>
          <a:lstStyle/>
          <a:p>
            <a:pPr>
              <a:buFont typeface="Arial" charset="0"/>
              <a:buChar char="-"/>
            </a:pPr>
            <a:r>
              <a:rPr lang="en-US" dirty="0"/>
              <a:t>0% recall</a:t>
            </a:r>
          </a:p>
          <a:p>
            <a:pPr>
              <a:buFont typeface="Arial" charset="0"/>
              <a:buChar char="-"/>
            </a:pPr>
            <a:r>
              <a:rPr lang="en-US" dirty="0"/>
              <a:t>0% precision</a:t>
            </a:r>
          </a:p>
          <a:p>
            <a:pPr>
              <a:buFont typeface="Arial" charset="0"/>
              <a:buChar char="-"/>
            </a:pPr>
            <a:endParaRPr lang="en-US" dirty="0"/>
          </a:p>
          <a:p>
            <a:pPr>
              <a:buFont typeface="Arial" charset="0"/>
              <a:buChar char="-"/>
            </a:pPr>
            <a:endParaRPr lang="en-US" dirty="0"/>
          </a:p>
          <a:p>
            <a:pPr marL="0" indent="0">
              <a:buNone/>
            </a:pPr>
            <a:r>
              <a:rPr lang="en-US" sz="1600" dirty="0"/>
              <a:t>TP = 0</a:t>
            </a:r>
          </a:p>
          <a:p>
            <a:pPr marL="0" indent="0">
              <a:buNone/>
            </a:pPr>
            <a:endParaRPr lang="en-US" sz="1600" dirty="0"/>
          </a:p>
          <a:p>
            <a:pPr marL="0" indent="0">
              <a:buNone/>
            </a:pPr>
            <a:r>
              <a:rPr lang="en-US" sz="1600" dirty="0"/>
              <a:t>R = TP / (TP + FN) = 0</a:t>
            </a:r>
          </a:p>
          <a:p>
            <a:pPr marL="0" indent="0">
              <a:buNone/>
            </a:pPr>
            <a:r>
              <a:rPr lang="en-US" sz="1600" dirty="0"/>
              <a:t>P = TP / (TP + FP) = 0</a:t>
            </a:r>
          </a:p>
          <a:p>
            <a:pPr marL="0" indent="0">
              <a:buNone/>
            </a:pPr>
            <a:endParaRPr lang="en-US" dirty="0"/>
          </a:p>
          <a:p>
            <a:pPr marL="0" indent="0">
              <a:buNone/>
            </a:pPr>
            <a:endParaRPr lang="en-US" dirty="0"/>
          </a:p>
          <a:p>
            <a:pPr>
              <a:buFont typeface="Arial" charset="0"/>
              <a:buChar char="-"/>
            </a:pPr>
            <a:endParaRPr lang="en-US" b="0" dirty="0"/>
          </a:p>
        </p:txBody>
      </p:sp>
      <p:sp>
        <p:nvSpPr>
          <p:cNvPr id="26627" name="Titel 1"/>
          <p:cNvSpPr>
            <a:spLocks noGrp="1"/>
          </p:cNvSpPr>
          <p:nvPr>
            <p:ph type="title"/>
          </p:nvPr>
        </p:nvSpPr>
        <p:spPr/>
        <p:txBody>
          <a:bodyPr/>
          <a:lstStyle/>
          <a:p>
            <a:r>
              <a:rPr lang="nl-NL" dirty="0"/>
              <a:t>Worst case</a:t>
            </a:r>
            <a:endParaRPr sz="788" dirty="0"/>
          </a:p>
        </p:txBody>
      </p:sp>
      <p:sp>
        <p:nvSpPr>
          <p:cNvPr id="6" name="Ovaal 5"/>
          <p:cNvSpPr/>
          <p:nvPr/>
        </p:nvSpPr>
        <p:spPr>
          <a:xfrm>
            <a:off x="6898528" y="2673960"/>
            <a:ext cx="931367" cy="851000"/>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A</a:t>
            </a:r>
            <a:endParaRPr lang="en-US" sz="1013" dirty="0"/>
          </a:p>
        </p:txBody>
      </p:sp>
      <p:sp>
        <p:nvSpPr>
          <p:cNvPr id="7" name="Ovaal 6"/>
          <p:cNvSpPr/>
          <p:nvPr/>
        </p:nvSpPr>
        <p:spPr>
          <a:xfrm>
            <a:off x="6331493" y="1621153"/>
            <a:ext cx="931367" cy="850999"/>
          </a:xfrm>
          <a:prstGeom prst="ellipse">
            <a:avLst/>
          </a:prstGeom>
          <a:solidFill>
            <a:srgbClr val="7030A0">
              <a:alpha val="33000"/>
            </a:srgb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B</a:t>
            </a:r>
            <a:endParaRPr lang="en-US" sz="1013" dirty="0"/>
          </a:p>
        </p:txBody>
      </p:sp>
    </p:spTree>
    <p:extLst>
      <p:ext uri="{BB962C8B-B14F-4D97-AF65-F5344CB8AC3E}">
        <p14:creationId xmlns:p14="http://schemas.microsoft.com/office/powerpoint/2010/main" val="126814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jdelijke aanduiding voor inhoud 7"/>
          <p:cNvSpPr>
            <a:spLocks noGrp="1"/>
          </p:cNvSpPr>
          <p:nvPr>
            <p:ph idx="1"/>
          </p:nvPr>
        </p:nvSpPr>
        <p:spPr/>
        <p:txBody>
          <a:bodyPr vert="horz" wrap="square" lIns="68580" tIns="34290" rIns="68580" bIns="34290" numCol="1" rtlCol="0" anchor="t" anchorCtr="0" compatLnSpc="1">
            <a:prstTxWarp prst="textNoShape">
              <a:avLst/>
            </a:prstTxWarp>
            <a:normAutofit/>
          </a:bodyPr>
          <a:lstStyle/>
          <a:p>
            <a:pPr>
              <a:buFont typeface="Arial" charset="0"/>
              <a:buChar char="-"/>
            </a:pPr>
            <a:r>
              <a:rPr lang="en-US" dirty="0"/>
              <a:t>100% precision</a:t>
            </a:r>
          </a:p>
          <a:p>
            <a:pPr>
              <a:buFont typeface="Arial" charset="0"/>
              <a:buChar char="-"/>
            </a:pPr>
            <a:r>
              <a:rPr lang="en-US" dirty="0"/>
              <a:t>Incomplete results (recall &lt; 50%)</a:t>
            </a:r>
          </a:p>
          <a:p>
            <a:pPr>
              <a:buFont typeface="Arial" charset="0"/>
              <a:buChar char="-"/>
            </a:pPr>
            <a:r>
              <a:rPr lang="en-US" dirty="0"/>
              <a:t>Missing evidence</a:t>
            </a:r>
          </a:p>
          <a:p>
            <a:pPr>
              <a:buFont typeface="Arial" charset="0"/>
              <a:buChar char="-"/>
            </a:pPr>
            <a:endParaRPr lang="en-US" dirty="0"/>
          </a:p>
          <a:p>
            <a:pPr marL="0" indent="0">
              <a:buNone/>
            </a:pPr>
            <a:r>
              <a:rPr lang="en-US" sz="1600" dirty="0"/>
              <a:t>FP = 0</a:t>
            </a:r>
          </a:p>
          <a:p>
            <a:pPr marL="0" indent="0">
              <a:buNone/>
            </a:pPr>
            <a:r>
              <a:rPr lang="en-US" sz="1600" dirty="0"/>
              <a:t>Assume FN &gt; TP</a:t>
            </a:r>
          </a:p>
          <a:p>
            <a:pPr marL="0" indent="0">
              <a:buNone/>
            </a:pPr>
            <a:endParaRPr lang="en-US" sz="1600" dirty="0"/>
          </a:p>
          <a:p>
            <a:pPr marL="0" indent="0">
              <a:buNone/>
            </a:pPr>
            <a:r>
              <a:rPr lang="en-US" sz="1600" dirty="0"/>
              <a:t>R = TP / (TP + FN) &lt; 0.5</a:t>
            </a:r>
          </a:p>
          <a:p>
            <a:pPr marL="0" indent="0">
              <a:buNone/>
            </a:pPr>
            <a:r>
              <a:rPr lang="en-US" sz="1600" dirty="0"/>
              <a:t>P = TP / (TP + FP) = TP/TP = 1</a:t>
            </a:r>
          </a:p>
          <a:p>
            <a:pPr marL="0" indent="0">
              <a:buNone/>
            </a:pPr>
            <a:endParaRPr lang="en-US" dirty="0"/>
          </a:p>
          <a:p>
            <a:pPr>
              <a:buNone/>
            </a:pPr>
            <a:endParaRPr lang="en-US" sz="1350" dirty="0"/>
          </a:p>
          <a:p>
            <a:pPr>
              <a:buFont typeface="Arial" charset="0"/>
              <a:buNone/>
            </a:pPr>
            <a:endParaRPr lang="en-US" dirty="0"/>
          </a:p>
        </p:txBody>
      </p:sp>
      <p:sp>
        <p:nvSpPr>
          <p:cNvPr id="27651" name="Titel 1"/>
          <p:cNvSpPr>
            <a:spLocks noGrp="1"/>
          </p:cNvSpPr>
          <p:nvPr>
            <p:ph type="title"/>
          </p:nvPr>
        </p:nvSpPr>
        <p:spPr/>
        <p:txBody>
          <a:bodyPr>
            <a:normAutofit/>
          </a:bodyPr>
          <a:lstStyle/>
          <a:p>
            <a:r>
              <a:rPr lang="en-US" dirty="0"/>
              <a:t>Great precision but poor recall</a:t>
            </a:r>
            <a:endParaRPr sz="788" dirty="0"/>
          </a:p>
        </p:txBody>
      </p:sp>
      <p:sp>
        <p:nvSpPr>
          <p:cNvPr id="2" name="Tijdelijke aanduiding voor dianummer 1">
            <a:extLst>
              <a:ext uri="{FF2B5EF4-FFF2-40B4-BE49-F238E27FC236}">
                <a16:creationId xmlns:a16="http://schemas.microsoft.com/office/drawing/2014/main" id="{E6741CF6-C778-4410-B783-B0B4FA35D778}"/>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47</a:t>
            </a:fld>
            <a:endParaRPr lang="nl-NL"/>
          </a:p>
        </p:txBody>
      </p:sp>
      <p:sp>
        <p:nvSpPr>
          <p:cNvPr id="11" name="Ovaal 10">
            <a:extLst>
              <a:ext uri="{FF2B5EF4-FFF2-40B4-BE49-F238E27FC236}">
                <a16:creationId xmlns:a16="http://schemas.microsoft.com/office/drawing/2014/main" id="{ECC0CF1D-BCDD-4D17-97C4-581F229524E4}"/>
              </a:ext>
            </a:extLst>
          </p:cNvPr>
          <p:cNvSpPr/>
          <p:nvPr/>
        </p:nvSpPr>
        <p:spPr>
          <a:xfrm>
            <a:off x="5449407" y="1844675"/>
            <a:ext cx="2464784" cy="2383259"/>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000" dirty="0"/>
              <a:t>S</a:t>
            </a:r>
            <a:endParaRPr lang="en-US" dirty="0"/>
          </a:p>
        </p:txBody>
      </p:sp>
      <p:sp>
        <p:nvSpPr>
          <p:cNvPr id="12" name="Ovaal 11">
            <a:extLst>
              <a:ext uri="{FF2B5EF4-FFF2-40B4-BE49-F238E27FC236}">
                <a16:creationId xmlns:a16="http://schemas.microsoft.com/office/drawing/2014/main" id="{EA1998CA-B612-4C54-9E4A-5C5EE1D80AB5}"/>
              </a:ext>
            </a:extLst>
          </p:cNvPr>
          <p:cNvSpPr/>
          <p:nvPr/>
        </p:nvSpPr>
        <p:spPr>
          <a:xfrm>
            <a:off x="6745960" y="2893081"/>
            <a:ext cx="944789" cy="863264"/>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800" dirty="0"/>
              <a:t>A</a:t>
            </a:r>
            <a:endParaRPr lang="en-US" dirty="0"/>
          </a:p>
        </p:txBody>
      </p:sp>
      <p:sp>
        <p:nvSpPr>
          <p:cNvPr id="13" name="Ovaal 12">
            <a:extLst>
              <a:ext uri="{FF2B5EF4-FFF2-40B4-BE49-F238E27FC236}">
                <a16:creationId xmlns:a16="http://schemas.microsoft.com/office/drawing/2014/main" id="{25C5E9EC-20F3-4700-9A99-79DBF78FA5DA}"/>
              </a:ext>
            </a:extLst>
          </p:cNvPr>
          <p:cNvSpPr/>
          <p:nvPr/>
        </p:nvSpPr>
        <p:spPr>
          <a:xfrm>
            <a:off x="7166748" y="3241803"/>
            <a:ext cx="418340" cy="369666"/>
          </a:xfrm>
          <a:prstGeom prst="ellipse">
            <a:avLst/>
          </a:prstGeom>
          <a:solidFill>
            <a:schemeClr val="accent4">
              <a:lumMod val="75000"/>
              <a:alpha val="62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B</a:t>
            </a:r>
            <a:endParaRPr lang="en-US" dirty="0"/>
          </a:p>
        </p:txBody>
      </p:sp>
    </p:spTree>
    <p:extLst>
      <p:ext uri="{BB962C8B-B14F-4D97-AF65-F5344CB8AC3E}">
        <p14:creationId xmlns:p14="http://schemas.microsoft.com/office/powerpoint/2010/main" val="24402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ppt_w</p:attrName>
                                        </p:attrNameLst>
                                      </p:cBhvr>
                                      <p:tavLst>
                                        <p:tav tm="0">
                                          <p:val>
                                            <p:fltVal val="0"/>
                                          </p:val>
                                        </p:tav>
                                        <p:tav tm="100000">
                                          <p:val>
                                            <p:strVal val="#ppt_w"/>
                                          </p:val>
                                        </p:tav>
                                      </p:tavLst>
                                    </p:anim>
                                    <p:anim calcmode="lin" valueType="num">
                                      <p:cBhvr>
                                        <p:cTn id="8" dur="20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al 3"/>
          <p:cNvSpPr/>
          <p:nvPr/>
        </p:nvSpPr>
        <p:spPr>
          <a:xfrm>
            <a:off x="5596125" y="1628800"/>
            <a:ext cx="2429768" cy="2349401"/>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375" dirty="0"/>
              <a:t>S</a:t>
            </a:r>
            <a:endParaRPr lang="en-US" sz="1013" dirty="0"/>
          </a:p>
        </p:txBody>
      </p:sp>
      <p:sp>
        <p:nvSpPr>
          <p:cNvPr id="27652" name="Tijdelijke aanduiding voor inhoud 7"/>
          <p:cNvSpPr>
            <a:spLocks noGrp="1"/>
          </p:cNvSpPr>
          <p:nvPr>
            <p:ph idx="1"/>
          </p:nvPr>
        </p:nvSpPr>
        <p:spPr/>
        <p:txBody>
          <a:bodyPr vert="horz" wrap="square" lIns="68580" tIns="34290" rIns="68580" bIns="34290" numCol="1" rtlCol="0" anchor="t" anchorCtr="0" compatLnSpc="1">
            <a:prstTxWarp prst="textNoShape">
              <a:avLst/>
            </a:prstTxWarp>
            <a:normAutofit/>
          </a:bodyPr>
          <a:lstStyle/>
          <a:p>
            <a:pPr>
              <a:buFont typeface="Arial" charset="0"/>
              <a:buChar char="-"/>
            </a:pPr>
            <a:r>
              <a:rPr lang="en-US" dirty="0"/>
              <a:t>100% recall</a:t>
            </a:r>
          </a:p>
          <a:p>
            <a:pPr>
              <a:buFont typeface="Arial" charset="0"/>
              <a:buChar char="-"/>
            </a:pPr>
            <a:r>
              <a:rPr lang="en-US" dirty="0"/>
              <a:t>Not very precise (precision &lt; 50%)</a:t>
            </a:r>
          </a:p>
          <a:p>
            <a:pPr>
              <a:buFont typeface="Arial" charset="0"/>
              <a:buChar char="-"/>
            </a:pPr>
            <a:r>
              <a:rPr lang="en-US" dirty="0"/>
              <a:t>Many results off topic</a:t>
            </a:r>
          </a:p>
          <a:p>
            <a:pPr>
              <a:buFont typeface="Arial" charset="0"/>
              <a:buChar char="-"/>
            </a:pPr>
            <a:r>
              <a:rPr lang="en-US" dirty="0"/>
              <a:t>A lot of extra work</a:t>
            </a:r>
          </a:p>
          <a:p>
            <a:pPr>
              <a:buFont typeface="Arial" charset="0"/>
              <a:buChar char="-"/>
            </a:pPr>
            <a:endParaRPr lang="en-US" dirty="0"/>
          </a:p>
          <a:p>
            <a:pPr marL="0" indent="0">
              <a:buNone/>
            </a:pPr>
            <a:r>
              <a:rPr lang="en-US" sz="1600" dirty="0"/>
              <a:t>Assume FP &gt; TP</a:t>
            </a:r>
          </a:p>
          <a:p>
            <a:pPr marL="0" indent="0">
              <a:buNone/>
            </a:pPr>
            <a:r>
              <a:rPr lang="en-US" sz="1600" dirty="0"/>
              <a:t>FN = 0</a:t>
            </a:r>
          </a:p>
          <a:p>
            <a:pPr marL="0" indent="0">
              <a:buNone/>
            </a:pPr>
            <a:endParaRPr lang="en-US" sz="1600" dirty="0"/>
          </a:p>
          <a:p>
            <a:pPr marL="0" indent="0">
              <a:buNone/>
            </a:pPr>
            <a:r>
              <a:rPr lang="en-US" sz="1600" dirty="0"/>
              <a:t>R = TP / (TP + FN) = 1</a:t>
            </a:r>
          </a:p>
          <a:p>
            <a:pPr marL="0" indent="0">
              <a:buNone/>
            </a:pPr>
            <a:r>
              <a:rPr lang="en-US" sz="1600" dirty="0"/>
              <a:t>P = TP / (TP + FP) &lt; 0.5</a:t>
            </a:r>
          </a:p>
          <a:p>
            <a:pPr marL="0" indent="0">
              <a:buNone/>
            </a:pPr>
            <a:endParaRPr lang="en-US" dirty="0"/>
          </a:p>
          <a:p>
            <a:pPr>
              <a:buNone/>
            </a:pPr>
            <a:endParaRPr lang="en-US" sz="1350" dirty="0"/>
          </a:p>
          <a:p>
            <a:pPr>
              <a:buFont typeface="Arial" charset="0"/>
              <a:buNone/>
            </a:pPr>
            <a:endParaRPr lang="en-US" dirty="0"/>
          </a:p>
        </p:txBody>
      </p:sp>
      <p:sp>
        <p:nvSpPr>
          <p:cNvPr id="27651" name="Titel 1"/>
          <p:cNvSpPr>
            <a:spLocks noGrp="1"/>
          </p:cNvSpPr>
          <p:nvPr>
            <p:ph type="title"/>
          </p:nvPr>
        </p:nvSpPr>
        <p:spPr/>
        <p:txBody>
          <a:bodyPr>
            <a:normAutofit/>
          </a:bodyPr>
          <a:lstStyle/>
          <a:p>
            <a:r>
              <a:rPr lang="en-US" dirty="0"/>
              <a:t>Retrieve all A but with poor precision</a:t>
            </a:r>
            <a:endParaRPr sz="788" dirty="0"/>
          </a:p>
        </p:txBody>
      </p:sp>
      <p:sp>
        <p:nvSpPr>
          <p:cNvPr id="2" name="Tijdelijke aanduiding voor dianummer 1">
            <a:extLst>
              <a:ext uri="{FF2B5EF4-FFF2-40B4-BE49-F238E27FC236}">
                <a16:creationId xmlns:a16="http://schemas.microsoft.com/office/drawing/2014/main" id="{E6741CF6-C778-4410-B783-B0B4FA35D778}"/>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48</a:t>
            </a:fld>
            <a:endParaRPr lang="nl-NL"/>
          </a:p>
        </p:txBody>
      </p:sp>
      <p:sp>
        <p:nvSpPr>
          <p:cNvPr id="6" name="Ovaal 5"/>
          <p:cNvSpPr/>
          <p:nvPr/>
        </p:nvSpPr>
        <p:spPr>
          <a:xfrm>
            <a:off x="6891822" y="2762867"/>
            <a:ext cx="931367" cy="851000"/>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A</a:t>
            </a:r>
            <a:endParaRPr lang="en-US" sz="1013" dirty="0"/>
          </a:p>
        </p:txBody>
      </p:sp>
      <p:sp>
        <p:nvSpPr>
          <p:cNvPr id="7" name="Ovaal 6"/>
          <p:cNvSpPr/>
          <p:nvPr/>
        </p:nvSpPr>
        <p:spPr>
          <a:xfrm>
            <a:off x="6203345" y="2236016"/>
            <a:ext cx="1742182" cy="1539479"/>
          </a:xfrm>
          <a:prstGeom prst="ellipse">
            <a:avLst/>
          </a:prstGeom>
          <a:solidFill>
            <a:schemeClr val="accent4">
              <a:lumMod val="75000"/>
              <a:alpha val="62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t>B</a:t>
            </a:r>
            <a:endParaRPr lang="en-US" sz="1013" dirty="0"/>
          </a:p>
        </p:txBody>
      </p:sp>
    </p:spTree>
    <p:extLst>
      <p:ext uri="{BB962C8B-B14F-4D97-AF65-F5344CB8AC3E}">
        <p14:creationId xmlns:p14="http://schemas.microsoft.com/office/powerpoint/2010/main" val="1053034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Accuracy</a:t>
            </a:r>
            <a:r>
              <a:rPr lang="nl-NL" dirty="0"/>
              <a:t> and F-</a:t>
            </a:r>
            <a:r>
              <a:rPr lang="nl-NL" dirty="0" err="1"/>
              <a:t>Measure</a:t>
            </a:r>
            <a:endParaRPr lang="nl-NL" dirty="0"/>
          </a:p>
        </p:txBody>
      </p:sp>
      <p:sp>
        <p:nvSpPr>
          <p:cNvPr id="3" name="Content Placeholder 2"/>
          <p:cNvSpPr>
            <a:spLocks noGrp="1"/>
          </p:cNvSpPr>
          <p:nvPr>
            <p:ph idx="1"/>
          </p:nvPr>
        </p:nvSpPr>
        <p:spPr/>
        <p:txBody>
          <a:bodyPr>
            <a:normAutofit/>
          </a:bodyPr>
          <a:lstStyle/>
          <a:p>
            <a:r>
              <a:rPr lang="en-GB" dirty="0"/>
              <a:t>Accuracy A is the percentage </a:t>
            </a:r>
            <a:r>
              <a:rPr lang="en-GB" dirty="0" err="1"/>
              <a:t>positieve</a:t>
            </a:r>
            <a:r>
              <a:rPr lang="en-GB" dirty="0"/>
              <a:t> and negative </a:t>
            </a:r>
            <a:r>
              <a:rPr lang="en-GB" dirty="0" err="1"/>
              <a:t>resultats</a:t>
            </a:r>
            <a:endParaRPr lang="en-GB" dirty="0"/>
          </a:p>
          <a:p>
            <a:pPr marL="257175" lvl="1" indent="-257175">
              <a:buNone/>
            </a:pPr>
            <a:r>
              <a:rPr lang="en-GB" dirty="0"/>
              <a:t>	</a:t>
            </a:r>
          </a:p>
          <a:p>
            <a:pPr marL="257175" lvl="1" indent="-257175">
              <a:buNone/>
            </a:pPr>
            <a:r>
              <a:rPr lang="en-GB" dirty="0"/>
              <a:t>	A = (TP + TN) / S</a:t>
            </a:r>
          </a:p>
          <a:p>
            <a:endParaRPr lang="nl-NL" dirty="0"/>
          </a:p>
          <a:p>
            <a:r>
              <a:rPr lang="nl-NL" dirty="0"/>
              <a:t>The F-</a:t>
            </a:r>
            <a:r>
              <a:rPr lang="nl-NL" dirty="0" err="1"/>
              <a:t>measure</a:t>
            </a:r>
            <a:r>
              <a:rPr lang="nl-NL" dirty="0"/>
              <a:t> F is combines Precision and </a:t>
            </a:r>
            <a:r>
              <a:rPr lang="nl-NL" dirty="0" err="1"/>
              <a:t>Recall</a:t>
            </a:r>
            <a:r>
              <a:rPr lang="nl-NL" dirty="0"/>
              <a:t> (</a:t>
            </a:r>
            <a:r>
              <a:rPr lang="nl-NL" dirty="0" err="1"/>
              <a:t>harmonic</a:t>
            </a:r>
            <a:r>
              <a:rPr lang="nl-NL" dirty="0"/>
              <a:t> </a:t>
            </a:r>
            <a:r>
              <a:rPr lang="nl-NL" dirty="0" err="1"/>
              <a:t>mean</a:t>
            </a:r>
            <a:r>
              <a:rPr lang="nl-NL" dirty="0"/>
              <a:t>):</a:t>
            </a:r>
          </a:p>
          <a:p>
            <a:endParaRPr lang="nl-NL" dirty="0"/>
          </a:p>
          <a:p>
            <a:pPr>
              <a:buNone/>
            </a:pPr>
            <a:r>
              <a:rPr lang="en-GB" dirty="0"/>
              <a:t>	</a:t>
            </a:r>
            <a:r>
              <a:rPr lang="en-GB" b="0" dirty="0"/>
              <a:t>F = 2(P*R)/(P+R)</a:t>
            </a:r>
          </a:p>
          <a:p>
            <a:pPr lvl="1"/>
            <a:endParaRPr lang="en-GB" dirty="0"/>
          </a:p>
          <a:p>
            <a:pPr lvl="1"/>
            <a:endParaRPr lang="en-GB" dirty="0"/>
          </a:p>
          <a:p>
            <a:pPr lvl="1"/>
            <a:endParaRPr lang="nl-NL" dirty="0"/>
          </a:p>
        </p:txBody>
      </p:sp>
    </p:spTree>
    <p:extLst>
      <p:ext uri="{BB962C8B-B14F-4D97-AF65-F5344CB8AC3E}">
        <p14:creationId xmlns:p14="http://schemas.microsoft.com/office/powerpoint/2010/main" val="283955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E076FC5-497C-4796-9B51-723393B7D98B}"/>
              </a:ext>
            </a:extLst>
          </p:cNvPr>
          <p:cNvSpPr>
            <a:spLocks noGrp="1"/>
          </p:cNvSpPr>
          <p:nvPr>
            <p:ph type="subTitle" idx="1"/>
          </p:nvPr>
        </p:nvSpPr>
        <p:spPr/>
        <p:txBody>
          <a:bodyPr/>
          <a:lstStyle/>
          <a:p>
            <a:r>
              <a:rPr lang="nl-NL" dirty="0"/>
              <a:t>Part 7: Email data in digital forensics. Filtering, </a:t>
            </a:r>
            <a:r>
              <a:rPr lang="nl-NL" dirty="0" err="1" smtClean="0"/>
              <a:t>analyzing</a:t>
            </a:r>
            <a:r>
              <a:rPr lang="nl-NL" dirty="0" smtClean="0"/>
              <a:t> </a:t>
            </a:r>
            <a:r>
              <a:rPr lang="nl-NL" dirty="0" err="1"/>
              <a:t>and</a:t>
            </a:r>
            <a:r>
              <a:rPr lang="nl-NL" dirty="0"/>
              <a:t> </a:t>
            </a:r>
            <a:r>
              <a:rPr lang="nl-NL" dirty="0" err="1"/>
              <a:t>visualizing</a:t>
            </a:r>
            <a:r>
              <a:rPr lang="nl-NL" dirty="0"/>
              <a:t> email data</a:t>
            </a:r>
          </a:p>
          <a:p>
            <a:endParaRPr lang="nl-NL" dirty="0"/>
          </a:p>
        </p:txBody>
      </p:sp>
    </p:spTree>
    <p:extLst>
      <p:ext uri="{BB962C8B-B14F-4D97-AF65-F5344CB8AC3E}">
        <p14:creationId xmlns:p14="http://schemas.microsoft.com/office/powerpoint/2010/main" val="4241785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vs F-Measure</a:t>
            </a:r>
            <a:endParaRPr lang="nl-NL" dirty="0"/>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4212387583"/>
              </p:ext>
            </p:extLst>
          </p:nvPr>
        </p:nvGraphicFramePr>
        <p:xfrm>
          <a:off x="2951820" y="1329613"/>
          <a:ext cx="4706542" cy="3189708"/>
        </p:xfrm>
        <a:graphic>
          <a:graphicData uri="http://schemas.openxmlformats.org/drawingml/2006/table">
            <a:tbl>
              <a:tblPr firstRow="1" bandRow="1">
                <a:tableStyleId>{5C22544A-7EE6-4342-B048-85BDC9FD1C3A}</a:tableStyleId>
              </a:tblPr>
              <a:tblGrid>
                <a:gridCol w="2353271">
                  <a:extLst>
                    <a:ext uri="{9D8B030D-6E8A-4147-A177-3AD203B41FA5}">
                      <a16:colId xmlns:a16="http://schemas.microsoft.com/office/drawing/2014/main" val="20000"/>
                    </a:ext>
                  </a:extLst>
                </a:gridCol>
                <a:gridCol w="2353271">
                  <a:extLst>
                    <a:ext uri="{9D8B030D-6E8A-4147-A177-3AD203B41FA5}">
                      <a16:colId xmlns:a16="http://schemas.microsoft.com/office/drawing/2014/main" val="20001"/>
                    </a:ext>
                  </a:extLst>
                </a:gridCol>
              </a:tblGrid>
              <a:tr h="281940">
                <a:tc>
                  <a:txBody>
                    <a:bodyPr/>
                    <a:lstStyle/>
                    <a:p>
                      <a:r>
                        <a:rPr lang="nl-NL" sz="1400" dirty="0" err="1"/>
                        <a:t>Accuracy</a:t>
                      </a:r>
                      <a:r>
                        <a:rPr lang="nl-NL" sz="1400" baseline="0" dirty="0"/>
                        <a:t> A</a:t>
                      </a:r>
                      <a:endParaRPr lang="nl-NL" sz="1400" dirty="0"/>
                    </a:p>
                  </a:txBody>
                  <a:tcPr marL="68580" marR="68580" marT="34290" marB="34290"/>
                </a:tc>
                <a:tc>
                  <a:txBody>
                    <a:bodyPr/>
                    <a:lstStyle/>
                    <a:p>
                      <a:r>
                        <a:rPr lang="nl-NL" sz="1400" dirty="0" err="1"/>
                        <a:t>F-Measure</a:t>
                      </a:r>
                      <a:endParaRPr lang="nl-NL" sz="1400" dirty="0"/>
                    </a:p>
                  </a:txBody>
                  <a:tcPr marL="68580" marR="68580" marT="34290" marB="34290"/>
                </a:tc>
                <a:extLst>
                  <a:ext uri="{0D108BD9-81ED-4DB2-BD59-A6C34878D82A}">
                    <a16:rowId xmlns:a16="http://schemas.microsoft.com/office/drawing/2014/main" val="10000"/>
                  </a:ext>
                </a:extLst>
              </a:tr>
              <a:tr h="969256">
                <a:tc>
                  <a:txBody>
                    <a:bodyPr/>
                    <a:lstStyle/>
                    <a:p>
                      <a:r>
                        <a:rPr lang="nl-NL" sz="1400" dirty="0"/>
                        <a:t>100%</a:t>
                      </a:r>
                    </a:p>
                  </a:txBody>
                  <a:tcPr marL="68580" marR="68580" marT="34290" marB="34290"/>
                </a:tc>
                <a:tc>
                  <a:txBody>
                    <a:bodyPr/>
                    <a:lstStyle/>
                    <a:p>
                      <a:r>
                        <a:rPr lang="nl-NL" sz="1400" dirty="0"/>
                        <a:t>100%</a:t>
                      </a:r>
                    </a:p>
                  </a:txBody>
                  <a:tcPr marL="68580" marR="68580" marT="34290" marB="34290"/>
                </a:tc>
                <a:extLst>
                  <a:ext uri="{0D108BD9-81ED-4DB2-BD59-A6C34878D82A}">
                    <a16:rowId xmlns:a16="http://schemas.microsoft.com/office/drawing/2014/main" val="10001"/>
                  </a:ext>
                </a:extLst>
              </a:tr>
              <a:tr h="969256">
                <a:tc>
                  <a:txBody>
                    <a:bodyPr/>
                    <a:lstStyle/>
                    <a:p>
                      <a:r>
                        <a:rPr lang="nl-NL" sz="1400" dirty="0"/>
                        <a:t>&lt; 100% but </a:t>
                      </a:r>
                      <a:r>
                        <a:rPr lang="nl-NL" sz="1400" dirty="0" err="1"/>
                        <a:t>also</a:t>
                      </a:r>
                      <a:r>
                        <a:rPr lang="nl-NL" sz="1400" dirty="0"/>
                        <a:t> &gt; 0%</a:t>
                      </a:r>
                    </a:p>
                  </a:txBody>
                  <a:tcPr marL="68580" marR="68580" marT="34290" marB="34290"/>
                </a:tc>
                <a:tc>
                  <a:txBody>
                    <a:bodyPr/>
                    <a:lstStyle/>
                    <a:p>
                      <a:r>
                        <a:rPr lang="nl-NL" sz="1400" dirty="0"/>
                        <a:t>0%</a:t>
                      </a:r>
                    </a:p>
                  </a:txBody>
                  <a:tcPr marL="68580" marR="68580" marT="34290" marB="34290"/>
                </a:tc>
                <a:extLst>
                  <a:ext uri="{0D108BD9-81ED-4DB2-BD59-A6C34878D82A}">
                    <a16:rowId xmlns:a16="http://schemas.microsoft.com/office/drawing/2014/main" val="10002"/>
                  </a:ext>
                </a:extLst>
              </a:tr>
              <a:tr h="9692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400" dirty="0"/>
                        <a:t>&lt;</a:t>
                      </a:r>
                      <a:r>
                        <a:rPr lang="nl-NL" sz="1400" baseline="0" dirty="0"/>
                        <a:t> 100%</a:t>
                      </a:r>
                      <a:endParaRPr lang="nl-NL" sz="1400" dirty="0"/>
                    </a:p>
                    <a:p>
                      <a:endParaRPr lang="nl-NL" sz="1400" dirty="0"/>
                    </a:p>
                  </a:txBody>
                  <a:tcPr marL="68580" marR="68580" marT="34290" marB="34290"/>
                </a:tc>
                <a:tc>
                  <a:txBody>
                    <a:bodyPr/>
                    <a:lstStyle/>
                    <a:p>
                      <a:r>
                        <a:rPr lang="nl-NL" sz="1400" dirty="0"/>
                        <a:t>&lt;</a:t>
                      </a:r>
                      <a:r>
                        <a:rPr lang="nl-NL" sz="1400" baseline="0" dirty="0"/>
                        <a:t> 100%</a:t>
                      </a:r>
                      <a:endParaRPr lang="nl-NL" sz="1400" dirty="0"/>
                    </a:p>
                  </a:txBody>
                  <a:tcPr marL="68580" marR="68580" marT="34290" marB="34290"/>
                </a:tc>
                <a:extLst>
                  <a:ext uri="{0D108BD9-81ED-4DB2-BD59-A6C34878D82A}">
                    <a16:rowId xmlns:a16="http://schemas.microsoft.com/office/drawing/2014/main" val="10003"/>
                  </a:ext>
                </a:extLst>
              </a:tr>
            </a:tbl>
          </a:graphicData>
        </a:graphic>
      </p:graphicFrame>
      <p:grpSp>
        <p:nvGrpSpPr>
          <p:cNvPr id="9" name="Group 8"/>
          <p:cNvGrpSpPr/>
          <p:nvPr/>
        </p:nvGrpSpPr>
        <p:grpSpPr>
          <a:xfrm>
            <a:off x="1871701" y="1545636"/>
            <a:ext cx="863426" cy="834868"/>
            <a:chOff x="4716463" y="1844675"/>
            <a:chExt cx="4319587" cy="4176713"/>
          </a:xfrm>
        </p:grpSpPr>
        <p:sp>
          <p:nvSpPr>
            <p:cNvPr id="6" name="Ovaal 3"/>
            <p:cNvSpPr/>
            <p:nvPr/>
          </p:nvSpPr>
          <p:spPr>
            <a:xfrm>
              <a:off x="4716463" y="1844675"/>
              <a:ext cx="4319587" cy="417671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S</a:t>
              </a:r>
              <a:endParaRPr lang="en-US" sz="450" dirty="0"/>
            </a:p>
          </p:txBody>
        </p:sp>
        <p:sp>
          <p:nvSpPr>
            <p:cNvPr id="7" name="Ovaal 5"/>
            <p:cNvSpPr/>
            <p:nvPr/>
          </p:nvSpPr>
          <p:spPr>
            <a:xfrm>
              <a:off x="7019925" y="3860800"/>
              <a:ext cx="1655763" cy="1512888"/>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A</a:t>
              </a:r>
              <a:endParaRPr lang="en-US" sz="450" dirty="0"/>
            </a:p>
          </p:txBody>
        </p:sp>
        <p:sp>
          <p:nvSpPr>
            <p:cNvPr id="8" name="Ovaal 6"/>
            <p:cNvSpPr/>
            <p:nvPr/>
          </p:nvSpPr>
          <p:spPr>
            <a:xfrm>
              <a:off x="7019925" y="3860800"/>
              <a:ext cx="1655763" cy="1512888"/>
            </a:xfrm>
            <a:prstGeom prst="ellipse">
              <a:avLst/>
            </a:prstGeom>
            <a:solidFill>
              <a:schemeClr val="accent4">
                <a:lumMod val="75000"/>
                <a:alpha val="33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B</a:t>
              </a:r>
              <a:endParaRPr lang="en-US" sz="450" dirty="0"/>
            </a:p>
          </p:txBody>
        </p:sp>
      </p:grpSp>
      <p:grpSp>
        <p:nvGrpSpPr>
          <p:cNvPr id="13" name="Group 12"/>
          <p:cNvGrpSpPr/>
          <p:nvPr/>
        </p:nvGrpSpPr>
        <p:grpSpPr>
          <a:xfrm>
            <a:off x="1871701" y="2625756"/>
            <a:ext cx="863426" cy="834868"/>
            <a:chOff x="4716463" y="1844675"/>
            <a:chExt cx="4319587" cy="4176713"/>
          </a:xfrm>
        </p:grpSpPr>
        <p:sp>
          <p:nvSpPr>
            <p:cNvPr id="10" name="Ovaal 3"/>
            <p:cNvSpPr/>
            <p:nvPr/>
          </p:nvSpPr>
          <p:spPr>
            <a:xfrm>
              <a:off x="4716463" y="1844675"/>
              <a:ext cx="4319587" cy="417671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S</a:t>
              </a:r>
              <a:endParaRPr lang="en-US" sz="450" dirty="0"/>
            </a:p>
          </p:txBody>
        </p:sp>
        <p:sp>
          <p:nvSpPr>
            <p:cNvPr id="11" name="Ovaal 5"/>
            <p:cNvSpPr/>
            <p:nvPr/>
          </p:nvSpPr>
          <p:spPr>
            <a:xfrm>
              <a:off x="7019925" y="3860800"/>
              <a:ext cx="1655763" cy="1512888"/>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A</a:t>
              </a:r>
              <a:endParaRPr lang="en-US" sz="450" dirty="0"/>
            </a:p>
          </p:txBody>
        </p:sp>
        <p:sp>
          <p:nvSpPr>
            <p:cNvPr id="12" name="Ovaal 6"/>
            <p:cNvSpPr/>
            <p:nvPr/>
          </p:nvSpPr>
          <p:spPr>
            <a:xfrm>
              <a:off x="6011863" y="1989138"/>
              <a:ext cx="1655762" cy="1512887"/>
            </a:xfrm>
            <a:prstGeom prst="ellipse">
              <a:avLst/>
            </a:prstGeom>
            <a:solidFill>
              <a:schemeClr val="accent4">
                <a:lumMod val="75000"/>
                <a:alpha val="33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B</a:t>
              </a:r>
              <a:endParaRPr lang="en-US" sz="450" dirty="0"/>
            </a:p>
          </p:txBody>
        </p:sp>
      </p:grpSp>
      <p:grpSp>
        <p:nvGrpSpPr>
          <p:cNvPr id="17" name="Group 16"/>
          <p:cNvGrpSpPr/>
          <p:nvPr/>
        </p:nvGrpSpPr>
        <p:grpSpPr>
          <a:xfrm>
            <a:off x="1871701" y="3705876"/>
            <a:ext cx="863426" cy="834868"/>
            <a:chOff x="4716463" y="1844675"/>
            <a:chExt cx="4319587" cy="4176713"/>
          </a:xfrm>
        </p:grpSpPr>
        <p:sp>
          <p:nvSpPr>
            <p:cNvPr id="14" name="Ovaal 3"/>
            <p:cNvSpPr/>
            <p:nvPr/>
          </p:nvSpPr>
          <p:spPr>
            <a:xfrm>
              <a:off x="4716463" y="1844675"/>
              <a:ext cx="4319587" cy="4176713"/>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S</a:t>
              </a:r>
              <a:endParaRPr lang="en-US" sz="450" dirty="0"/>
            </a:p>
          </p:txBody>
        </p:sp>
        <p:sp>
          <p:nvSpPr>
            <p:cNvPr id="15" name="Ovaal 5"/>
            <p:cNvSpPr/>
            <p:nvPr/>
          </p:nvSpPr>
          <p:spPr>
            <a:xfrm>
              <a:off x="7019925" y="3860800"/>
              <a:ext cx="1655763" cy="1512888"/>
            </a:xfrm>
            <a:prstGeom prst="ellipse">
              <a:avLst/>
            </a:prstGeom>
            <a:solidFill>
              <a:schemeClr val="accent4">
                <a:lumMod val="40000"/>
                <a:lumOff val="60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A</a:t>
              </a:r>
              <a:endParaRPr lang="en-US" sz="450" dirty="0"/>
            </a:p>
          </p:txBody>
        </p:sp>
        <p:sp>
          <p:nvSpPr>
            <p:cNvPr id="16" name="Ovaal 6"/>
            <p:cNvSpPr/>
            <p:nvPr/>
          </p:nvSpPr>
          <p:spPr>
            <a:xfrm>
              <a:off x="5795963" y="2924175"/>
              <a:ext cx="3097212" cy="2736850"/>
            </a:xfrm>
            <a:prstGeom prst="ellipse">
              <a:avLst/>
            </a:prstGeom>
            <a:solidFill>
              <a:schemeClr val="accent4">
                <a:lumMod val="75000"/>
                <a:alpha val="62000"/>
              </a:schemeClr>
            </a:solidFill>
            <a:ln>
              <a:solidFill>
                <a:srgbClr val="25167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B</a:t>
              </a:r>
              <a:endParaRPr lang="en-US" sz="450" dirty="0"/>
            </a:p>
          </p:txBody>
        </p:sp>
      </p:grpSp>
    </p:spTree>
    <p:extLst>
      <p:ext uri="{BB962C8B-B14F-4D97-AF65-F5344CB8AC3E}">
        <p14:creationId xmlns:p14="http://schemas.microsoft.com/office/powerpoint/2010/main" val="1406827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idx="1"/>
          </p:nvPr>
        </p:nvSpPr>
        <p:spPr/>
        <p:txBody>
          <a:bodyPr>
            <a:normAutofit/>
          </a:bodyPr>
          <a:lstStyle/>
          <a:p>
            <a:pPr>
              <a:buFont typeface="Arial" charset="0"/>
              <a:buChar char="-"/>
            </a:pPr>
            <a:r>
              <a:rPr lang="en-US" dirty="0"/>
              <a:t>Boolean (phrase) search:</a:t>
            </a:r>
          </a:p>
          <a:p>
            <a:pPr lvl="1">
              <a:buFont typeface="Arial" charset="0"/>
              <a:buChar char="-"/>
            </a:pPr>
            <a:r>
              <a:rPr lang="en-US" dirty="0"/>
              <a:t>Simple relevant ranking information on hit density and key word highlighting (with context)</a:t>
            </a:r>
          </a:p>
          <a:p>
            <a:pPr lvl="1">
              <a:buFont typeface="Arial" charset="0"/>
              <a:buChar char="-"/>
            </a:pPr>
            <a:r>
              <a:rPr lang="en-US" dirty="0"/>
              <a:t>Predictable but not very distinctive</a:t>
            </a:r>
          </a:p>
          <a:p>
            <a:pPr>
              <a:buFont typeface="Arial" charset="0"/>
              <a:buChar char="-"/>
            </a:pPr>
            <a:r>
              <a:rPr lang="en-US" dirty="0"/>
              <a:t>Boolean (phrase) search with proximity:</a:t>
            </a:r>
          </a:p>
          <a:p>
            <a:pPr lvl="1">
              <a:buFont typeface="Arial" charset="0"/>
              <a:buChar char="-"/>
            </a:pPr>
            <a:r>
              <a:rPr lang="en-US" dirty="0"/>
              <a:t>Increase precision by searching for words in context</a:t>
            </a:r>
          </a:p>
          <a:p>
            <a:pPr>
              <a:buFont typeface="Arial" charset="0"/>
              <a:buChar char="-"/>
            </a:pPr>
            <a:r>
              <a:rPr lang="en-US" dirty="0"/>
              <a:t>Vector-space based search. </a:t>
            </a:r>
          </a:p>
          <a:p>
            <a:pPr lvl="1">
              <a:buFont typeface="Arial" charset="0"/>
              <a:buChar char="-"/>
            </a:pPr>
            <a:r>
              <a:rPr lang="en-US" dirty="0"/>
              <a:t>Strong multi-dimensional relevance ranking but neither proximity nor hit highlighting</a:t>
            </a:r>
          </a:p>
          <a:p>
            <a:pPr>
              <a:buFont typeface="Arial" charset="0"/>
              <a:buChar char="-"/>
            </a:pPr>
            <a:endParaRPr lang="en-US" dirty="0"/>
          </a:p>
        </p:txBody>
      </p:sp>
      <p:sp>
        <p:nvSpPr>
          <p:cNvPr id="29698" name="Rectangle 2"/>
          <p:cNvSpPr>
            <a:spLocks noGrp="1" noChangeArrowheads="1"/>
          </p:cNvSpPr>
          <p:nvPr>
            <p:ph type="title"/>
          </p:nvPr>
        </p:nvSpPr>
        <p:spPr/>
        <p:txBody>
          <a:bodyPr>
            <a:normAutofit/>
          </a:bodyPr>
          <a:lstStyle/>
          <a:p>
            <a:r>
              <a:rPr lang="nl-NL" sz="2700" dirty="0" err="1"/>
              <a:t>Searching</a:t>
            </a:r>
            <a:r>
              <a:rPr lang="nl-NL" sz="2700" dirty="0"/>
              <a:t> in </a:t>
            </a:r>
            <a:r>
              <a:rPr lang="nl-NL" sz="2700" dirty="0" err="1"/>
              <a:t>unstructured</a:t>
            </a:r>
            <a:r>
              <a:rPr lang="nl-NL" sz="2700" dirty="0"/>
              <a:t> data</a:t>
            </a:r>
            <a:endParaRPr sz="2700" dirty="0"/>
          </a:p>
        </p:txBody>
      </p:sp>
      <p:sp>
        <p:nvSpPr>
          <p:cNvPr id="2" name="Tijdelijke aanduiding voor dianummer 1">
            <a:extLst>
              <a:ext uri="{FF2B5EF4-FFF2-40B4-BE49-F238E27FC236}">
                <a16:creationId xmlns:a16="http://schemas.microsoft.com/office/drawing/2014/main" id="{9C9D0CBF-3F04-44E1-8837-0FD446283BC8}"/>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51</a:t>
            </a:fld>
            <a:endParaRPr lang="nl-NL"/>
          </a:p>
        </p:txBody>
      </p:sp>
    </p:spTree>
    <p:extLst>
      <p:ext uri="{BB962C8B-B14F-4D97-AF65-F5344CB8AC3E}">
        <p14:creationId xmlns:p14="http://schemas.microsoft.com/office/powerpoint/2010/main" val="183170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30188" y="206375"/>
            <a:ext cx="8335422" cy="737686"/>
          </a:xfrm>
        </p:spPr>
        <p:txBody>
          <a:bodyPr/>
          <a:lstStyle/>
          <a:p>
            <a:r>
              <a:rPr lang="en-US" dirty="0"/>
              <a:t>Recall &amp; Precision</a:t>
            </a:r>
          </a:p>
        </p:txBody>
      </p:sp>
      <p:sp>
        <p:nvSpPr>
          <p:cNvPr id="2" name="Subtitle 1"/>
          <p:cNvSpPr>
            <a:spLocks noGrp="1"/>
          </p:cNvSpPr>
          <p:nvPr>
            <p:ph sz="half" idx="1"/>
          </p:nvPr>
        </p:nvSpPr>
        <p:spPr>
          <a:xfrm>
            <a:off x="584749" y="944061"/>
            <a:ext cx="4001789" cy="3657972"/>
          </a:xfrm>
        </p:spPr>
        <p:txBody>
          <a:bodyPr>
            <a:normAutofit/>
          </a:bodyPr>
          <a:lstStyle/>
          <a:p>
            <a:r>
              <a:rPr lang="en-US" dirty="0"/>
              <a:t>In Google-search ranks results based on Page Rank</a:t>
            </a:r>
          </a:p>
          <a:p>
            <a:r>
              <a:rPr lang="en-US" dirty="0"/>
              <a:t>In digital forensic investigations we do not have such a ranking </a:t>
            </a:r>
            <a:r>
              <a:rPr lang="en-US" dirty="0" smtClean="0"/>
              <a:t>method</a:t>
            </a:r>
            <a:r>
              <a:rPr lang="en-US" dirty="0"/>
              <a:t>.</a:t>
            </a:r>
          </a:p>
          <a:p>
            <a:r>
              <a:rPr lang="nl-NL" dirty="0"/>
              <a:t>The </a:t>
            </a:r>
            <a:r>
              <a:rPr lang="nl-NL" dirty="0" err="1"/>
              <a:t>problem</a:t>
            </a:r>
            <a:r>
              <a:rPr lang="nl-NL" dirty="0"/>
              <a:t> is:</a:t>
            </a:r>
          </a:p>
          <a:p>
            <a:pPr lvl="1"/>
            <a:r>
              <a:rPr lang="nl-NL" dirty="0"/>
              <a:t>Digital </a:t>
            </a:r>
            <a:r>
              <a:rPr lang="nl-NL" dirty="0" err="1"/>
              <a:t>investigations</a:t>
            </a:r>
            <a:r>
              <a:rPr lang="nl-NL" dirty="0"/>
              <a:t> </a:t>
            </a:r>
            <a:r>
              <a:rPr lang="nl-NL" dirty="0" err="1"/>
              <a:t>require</a:t>
            </a:r>
            <a:r>
              <a:rPr lang="nl-NL" dirty="0"/>
              <a:t> high </a:t>
            </a:r>
            <a:r>
              <a:rPr lang="nl-NL" dirty="0" err="1"/>
              <a:t>recall</a:t>
            </a:r>
            <a:r>
              <a:rPr lang="nl-NL" dirty="0"/>
              <a:t>, but …</a:t>
            </a:r>
          </a:p>
          <a:p>
            <a:pPr lvl="1"/>
            <a:r>
              <a:rPr lang="nl-NL" dirty="0"/>
              <a:t>… </a:t>
            </a:r>
            <a:r>
              <a:rPr lang="nl-NL" dirty="0" err="1"/>
              <a:t>when</a:t>
            </a:r>
            <a:r>
              <a:rPr lang="nl-NL" dirty="0"/>
              <a:t> </a:t>
            </a:r>
            <a:r>
              <a:rPr lang="nl-NL" dirty="0" err="1"/>
              <a:t>increasing</a:t>
            </a:r>
            <a:r>
              <a:rPr lang="nl-NL" dirty="0"/>
              <a:t> </a:t>
            </a:r>
            <a:r>
              <a:rPr lang="nl-NL" dirty="0" err="1"/>
              <a:t>recall</a:t>
            </a:r>
            <a:r>
              <a:rPr lang="nl-NL" dirty="0"/>
              <a:t> </a:t>
            </a:r>
            <a:r>
              <a:rPr lang="nl-NL" dirty="0" err="1"/>
              <a:t>the</a:t>
            </a:r>
            <a:r>
              <a:rPr lang="nl-NL" dirty="0"/>
              <a:t> </a:t>
            </a:r>
            <a:r>
              <a:rPr lang="nl-NL" dirty="0" err="1"/>
              <a:t>precision</a:t>
            </a:r>
            <a:r>
              <a:rPr lang="nl-NL" dirty="0"/>
              <a:t> </a:t>
            </a:r>
            <a:r>
              <a:rPr lang="nl-NL" dirty="0" err="1"/>
              <a:t>gets</a:t>
            </a:r>
            <a:r>
              <a:rPr lang="nl-NL" dirty="0"/>
              <a:t> </a:t>
            </a:r>
            <a:r>
              <a:rPr lang="nl-NL" dirty="0" err="1"/>
              <a:t>worse</a:t>
            </a:r>
            <a:r>
              <a:rPr lang="nl-NL" dirty="0"/>
              <a:t>.</a:t>
            </a:r>
            <a:endParaRPr lang="en-US" dirty="0"/>
          </a:p>
          <a:p>
            <a:endParaRPr lang="nl-NL" dirty="0"/>
          </a:p>
        </p:txBody>
      </p:sp>
      <p:pic>
        <p:nvPicPr>
          <p:cNvPr id="5" name="Tijdelijke aanduiding voor inhoud 4">
            <a:extLst>
              <a:ext uri="{FF2B5EF4-FFF2-40B4-BE49-F238E27FC236}">
                <a16:creationId xmlns:a16="http://schemas.microsoft.com/office/drawing/2014/main" id="{DC4F1148-84CA-4988-A48A-A6BD92722C9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46625" y="1192601"/>
            <a:ext cx="3900488" cy="3144060"/>
          </a:xfrm>
        </p:spPr>
      </p:pic>
      <p:sp>
        <p:nvSpPr>
          <p:cNvPr id="3" name="Tijdelijke aanduiding voor dianummer 2">
            <a:extLst>
              <a:ext uri="{FF2B5EF4-FFF2-40B4-BE49-F238E27FC236}">
                <a16:creationId xmlns:a16="http://schemas.microsoft.com/office/drawing/2014/main" id="{0064C36F-4B88-44A3-BA72-1660C515F15C}"/>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52</a:t>
            </a:fld>
            <a:endParaRPr lang="nl-NL"/>
          </a:p>
        </p:txBody>
      </p:sp>
    </p:spTree>
    <p:extLst>
      <p:ext uri="{BB962C8B-B14F-4D97-AF65-F5344CB8AC3E}">
        <p14:creationId xmlns:p14="http://schemas.microsoft.com/office/powerpoint/2010/main" val="1595470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lstStyle/>
          <a:p>
            <a:pPr marL="342900" indent="-342900">
              <a:buFont typeface="+mj-lt"/>
              <a:buAutoNum type="arabicPeriod"/>
            </a:pPr>
            <a:r>
              <a:rPr lang="en-US" dirty="0"/>
              <a:t>Step 1: Increase Recall</a:t>
            </a:r>
          </a:p>
          <a:p>
            <a:pPr lvl="1"/>
            <a:r>
              <a:rPr lang="en-US" dirty="0"/>
              <a:t>With the help of full-text retrieval </a:t>
            </a:r>
          </a:p>
          <a:p>
            <a:pPr marL="342900" indent="-342900">
              <a:buFont typeface="+mj-lt"/>
              <a:buAutoNum type="arabicPeriod"/>
            </a:pPr>
            <a:r>
              <a:rPr lang="en-US" dirty="0"/>
              <a:t>Step 2: Increase </a:t>
            </a:r>
            <a:r>
              <a:rPr lang="en-US" dirty="0" smtClean="0"/>
              <a:t>precision</a:t>
            </a:r>
            <a:endParaRPr lang="en-US" dirty="0"/>
          </a:p>
          <a:p>
            <a:pPr lvl="1"/>
            <a:r>
              <a:rPr lang="en-US" dirty="0"/>
              <a:t>Can we improve search queries? </a:t>
            </a:r>
          </a:p>
          <a:p>
            <a:pPr lvl="1"/>
            <a:r>
              <a:rPr lang="en-US" dirty="0"/>
              <a:t>So that we get better results</a:t>
            </a:r>
          </a:p>
          <a:p>
            <a:pPr lvl="1"/>
            <a:r>
              <a:rPr lang="en-US" dirty="0"/>
              <a:t>Without impacting precision? </a:t>
            </a:r>
          </a:p>
          <a:p>
            <a:pPr>
              <a:buFont typeface="+mj-lt"/>
              <a:buAutoNum type="arabicPeriod"/>
            </a:pPr>
            <a:r>
              <a:rPr lang="en-US" dirty="0"/>
              <a:t>Step 3: Deal with low precision</a:t>
            </a:r>
          </a:p>
          <a:p>
            <a:pPr lvl="1"/>
            <a:r>
              <a:rPr lang="en-US" dirty="0"/>
              <a:t>Solutions to quickly evaluate results.</a:t>
            </a:r>
          </a:p>
          <a:p>
            <a:pPr lvl="1"/>
            <a:endParaRPr lang="en-US" dirty="0"/>
          </a:p>
          <a:p>
            <a:endParaRPr lang="en-US" dirty="0"/>
          </a:p>
        </p:txBody>
      </p:sp>
      <p:sp>
        <p:nvSpPr>
          <p:cNvPr id="21506" name="Rectangle 2"/>
          <p:cNvSpPr>
            <a:spLocks noGrp="1" noChangeArrowheads="1"/>
          </p:cNvSpPr>
          <p:nvPr>
            <p:ph type="title"/>
          </p:nvPr>
        </p:nvSpPr>
        <p:spPr/>
        <p:txBody>
          <a:bodyPr/>
          <a:lstStyle/>
          <a:p>
            <a:r>
              <a:rPr lang="en-US" dirty="0"/>
              <a:t>Search strategy</a:t>
            </a:r>
          </a:p>
        </p:txBody>
      </p:sp>
      <p:sp>
        <p:nvSpPr>
          <p:cNvPr id="2" name="Tijdelijke aanduiding voor dianummer 1">
            <a:extLst>
              <a:ext uri="{FF2B5EF4-FFF2-40B4-BE49-F238E27FC236}">
                <a16:creationId xmlns:a16="http://schemas.microsoft.com/office/drawing/2014/main" id="{653853E8-A3BE-4129-A1AF-9375D319DD1E}"/>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53</a:t>
            </a:fld>
            <a:endParaRPr lang="nl-NL"/>
          </a:p>
        </p:txBody>
      </p:sp>
    </p:spTree>
    <p:extLst>
      <p:ext uri="{BB962C8B-B14F-4D97-AF65-F5344CB8AC3E}">
        <p14:creationId xmlns:p14="http://schemas.microsoft.com/office/powerpoint/2010/main" val="348781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lstStyle/>
          <a:p>
            <a:pPr marL="342900" indent="-342900">
              <a:buFont typeface="+mj-lt"/>
              <a:buAutoNum type="arabicPeriod"/>
            </a:pPr>
            <a:r>
              <a:rPr lang="en-US" dirty="0"/>
              <a:t>Step 1: Increase Recall</a:t>
            </a:r>
          </a:p>
          <a:p>
            <a:pPr lvl="1"/>
            <a:r>
              <a:rPr lang="en-US" dirty="0"/>
              <a:t>With the help of full-text retrieval </a:t>
            </a:r>
          </a:p>
          <a:p>
            <a:pPr marL="342900" indent="-342900">
              <a:buFont typeface="+mj-lt"/>
              <a:buAutoNum type="arabicPeriod"/>
            </a:pPr>
            <a:r>
              <a:rPr lang="en-US" dirty="0">
                <a:solidFill>
                  <a:schemeClr val="accent5">
                    <a:lumMod val="60000"/>
                    <a:lumOff val="40000"/>
                  </a:schemeClr>
                </a:solidFill>
              </a:rPr>
              <a:t>Step 2: Increase </a:t>
            </a:r>
            <a:r>
              <a:rPr lang="en-US" dirty="0" smtClean="0">
                <a:solidFill>
                  <a:schemeClr val="accent5">
                    <a:lumMod val="60000"/>
                    <a:lumOff val="40000"/>
                  </a:schemeClr>
                </a:solidFill>
              </a:rPr>
              <a:t>precision</a:t>
            </a:r>
            <a:endParaRPr lang="en-US" dirty="0">
              <a:solidFill>
                <a:schemeClr val="accent5">
                  <a:lumMod val="60000"/>
                  <a:lumOff val="40000"/>
                </a:schemeClr>
              </a:solidFill>
            </a:endParaRPr>
          </a:p>
          <a:p>
            <a:pPr lvl="1"/>
            <a:r>
              <a:rPr lang="en-US" dirty="0">
                <a:solidFill>
                  <a:schemeClr val="accent5">
                    <a:lumMod val="60000"/>
                    <a:lumOff val="40000"/>
                  </a:schemeClr>
                </a:solidFill>
              </a:rPr>
              <a:t>Can we improve search queries? </a:t>
            </a:r>
          </a:p>
          <a:p>
            <a:pPr lvl="1"/>
            <a:r>
              <a:rPr lang="en-US" dirty="0">
                <a:solidFill>
                  <a:schemeClr val="accent5">
                    <a:lumMod val="60000"/>
                    <a:lumOff val="40000"/>
                  </a:schemeClr>
                </a:solidFill>
              </a:rPr>
              <a:t>So that we get better results</a:t>
            </a:r>
          </a:p>
          <a:p>
            <a:pPr lvl="1"/>
            <a:r>
              <a:rPr lang="en-US" dirty="0">
                <a:solidFill>
                  <a:schemeClr val="accent5">
                    <a:lumMod val="60000"/>
                    <a:lumOff val="40000"/>
                  </a:schemeClr>
                </a:solidFill>
              </a:rPr>
              <a:t>Without impacting precision? </a:t>
            </a:r>
          </a:p>
          <a:p>
            <a:pPr>
              <a:buFont typeface="+mj-lt"/>
              <a:buAutoNum type="arabicPeriod"/>
            </a:pPr>
            <a:r>
              <a:rPr lang="en-US" dirty="0">
                <a:solidFill>
                  <a:schemeClr val="accent5">
                    <a:lumMod val="60000"/>
                    <a:lumOff val="40000"/>
                  </a:schemeClr>
                </a:solidFill>
              </a:rPr>
              <a:t>Step 3: Deal with low precision</a:t>
            </a:r>
          </a:p>
          <a:p>
            <a:pPr lvl="1"/>
            <a:r>
              <a:rPr lang="en-US" dirty="0">
                <a:solidFill>
                  <a:schemeClr val="accent5">
                    <a:lumMod val="60000"/>
                    <a:lumOff val="40000"/>
                  </a:schemeClr>
                </a:solidFill>
              </a:rPr>
              <a:t>Solutions to quickly evaluate results.</a:t>
            </a:r>
          </a:p>
          <a:p>
            <a:endParaRPr lang="en-US" dirty="0"/>
          </a:p>
        </p:txBody>
      </p:sp>
      <p:sp>
        <p:nvSpPr>
          <p:cNvPr id="21506" name="Rectangle 2"/>
          <p:cNvSpPr>
            <a:spLocks noGrp="1" noChangeArrowheads="1"/>
          </p:cNvSpPr>
          <p:nvPr>
            <p:ph type="title"/>
          </p:nvPr>
        </p:nvSpPr>
        <p:spPr/>
        <p:txBody>
          <a:bodyPr/>
          <a:lstStyle/>
          <a:p>
            <a:r>
              <a:rPr lang="en-US" dirty="0"/>
              <a:t>Search strategy</a:t>
            </a:r>
          </a:p>
        </p:txBody>
      </p:sp>
      <p:sp>
        <p:nvSpPr>
          <p:cNvPr id="2" name="Tijdelijke aanduiding voor dianummer 1">
            <a:extLst>
              <a:ext uri="{FF2B5EF4-FFF2-40B4-BE49-F238E27FC236}">
                <a16:creationId xmlns:a16="http://schemas.microsoft.com/office/drawing/2014/main" id="{653853E8-A3BE-4129-A1AF-9375D319DD1E}"/>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54</a:t>
            </a:fld>
            <a:endParaRPr lang="nl-NL"/>
          </a:p>
        </p:txBody>
      </p:sp>
    </p:spTree>
    <p:extLst>
      <p:ext uri="{BB962C8B-B14F-4D97-AF65-F5344CB8AC3E}">
        <p14:creationId xmlns:p14="http://schemas.microsoft.com/office/powerpoint/2010/main" val="900333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vert="horz" wrap="square" lIns="68580" tIns="34290" rIns="68580" bIns="34290" numCol="1" rtlCol="0" anchor="t" anchorCtr="0" compatLnSpc="1">
            <a:prstTxWarp prst="textNoShape">
              <a:avLst/>
            </a:prstTxWarp>
            <a:normAutofit/>
          </a:bodyPr>
          <a:lstStyle/>
          <a:p>
            <a:r>
              <a:rPr lang="en-US" dirty="0"/>
              <a:t>OR search:</a:t>
            </a:r>
          </a:p>
          <a:p>
            <a:pPr lvl="1"/>
            <a:r>
              <a:rPr lang="en-US" dirty="0"/>
              <a:t>Combine different terms with OR. All documents containing one or more terms are retrieved.</a:t>
            </a:r>
          </a:p>
          <a:p>
            <a:r>
              <a:rPr lang="en-US" dirty="0"/>
              <a:t>Standard wildcard search:</a:t>
            </a:r>
          </a:p>
          <a:p>
            <a:pPr lvl="1"/>
            <a:r>
              <a:rPr lang="en-US" dirty="0"/>
              <a:t>Searching for “Hen*” finds all documents containing words starting with “Hen”</a:t>
            </a:r>
          </a:p>
          <a:p>
            <a:r>
              <a:rPr lang="en-US" dirty="0"/>
              <a:t>Fuzzy degree:</a:t>
            </a:r>
          </a:p>
          <a:p>
            <a:pPr lvl="1"/>
            <a:r>
              <a:rPr lang="en-US" dirty="0"/>
              <a:t>Fuzzy=1: Word should match with any word that has zero or one character change (change, insertion or deletion) from the </a:t>
            </a:r>
            <a:r>
              <a:rPr lang="en-US" dirty="0" err="1"/>
              <a:t>orignal</a:t>
            </a:r>
            <a:endParaRPr lang="en-US" dirty="0"/>
          </a:p>
          <a:p>
            <a:pPr marL="353378" lvl="1" indent="-160496"/>
            <a:endParaRPr lang="en-US" dirty="0">
              <a:solidFill>
                <a:schemeClr val="tx1"/>
              </a:solidFill>
            </a:endParaRPr>
          </a:p>
        </p:txBody>
      </p:sp>
      <p:sp>
        <p:nvSpPr>
          <p:cNvPr id="36866" name="Rectangle 2"/>
          <p:cNvSpPr>
            <a:spLocks noGrp="1" noChangeArrowheads="1"/>
          </p:cNvSpPr>
          <p:nvPr>
            <p:ph type="title"/>
          </p:nvPr>
        </p:nvSpPr>
        <p:spPr/>
        <p:txBody>
          <a:bodyPr/>
          <a:lstStyle/>
          <a:p>
            <a:r>
              <a:rPr lang="en-US" dirty="0"/>
              <a:t>Increase recall: OR, Wild Cards and Fuzzy</a:t>
            </a:r>
          </a:p>
        </p:txBody>
      </p:sp>
      <p:sp>
        <p:nvSpPr>
          <p:cNvPr id="2" name="Tijdelijke aanduiding voor dianummer 1">
            <a:extLst>
              <a:ext uri="{FF2B5EF4-FFF2-40B4-BE49-F238E27FC236}">
                <a16:creationId xmlns:a16="http://schemas.microsoft.com/office/drawing/2014/main" id="{F6CB396E-7A75-4B1F-B3CC-39E4ACF3FA2F}"/>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55</a:t>
            </a:fld>
            <a:endParaRPr lang="nl-NL"/>
          </a:p>
        </p:txBody>
      </p:sp>
    </p:spTree>
    <p:extLst>
      <p:ext uri="{BB962C8B-B14F-4D97-AF65-F5344CB8AC3E}">
        <p14:creationId xmlns:p14="http://schemas.microsoft.com/office/powerpoint/2010/main" val="1820678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1E1C0A-87E7-4C2B-8E0B-B769E3D40ECD}"/>
              </a:ext>
            </a:extLst>
          </p:cNvPr>
          <p:cNvSpPr>
            <a:spLocks noGrp="1"/>
          </p:cNvSpPr>
          <p:nvPr>
            <p:ph idx="1"/>
          </p:nvPr>
        </p:nvSpPr>
        <p:spPr/>
        <p:txBody>
          <a:bodyPr>
            <a:normAutofit/>
          </a:bodyPr>
          <a:lstStyle/>
          <a:p>
            <a:r>
              <a:rPr lang="en-US" dirty="0"/>
              <a:t>The </a:t>
            </a:r>
            <a:r>
              <a:rPr lang="en-US" dirty="0" err="1"/>
              <a:t>Levenshtein</a:t>
            </a:r>
            <a:r>
              <a:rPr lang="en-US" dirty="0"/>
              <a:t> distance between two strings is defined as the minimum number of edits needed to transform one string into the other, </a:t>
            </a:r>
          </a:p>
          <a:p>
            <a:pPr lvl="1"/>
            <a:r>
              <a:rPr lang="en-US" dirty="0"/>
              <a:t>with the allowable edit operations being insertion, deletion, or substitution of a single character. </a:t>
            </a:r>
          </a:p>
          <a:p>
            <a:r>
              <a:rPr lang="en-US" dirty="0"/>
              <a:t>Example :</a:t>
            </a:r>
          </a:p>
          <a:p>
            <a:pPr lvl="2"/>
            <a:r>
              <a:rPr lang="en-US" dirty="0"/>
              <a:t>Distance 1: kitten → </a:t>
            </a:r>
            <a:r>
              <a:rPr lang="en-US" dirty="0" err="1"/>
              <a:t>sitten</a:t>
            </a:r>
            <a:r>
              <a:rPr lang="en-US" dirty="0"/>
              <a:t> (substitution of 's' for 'k’)</a:t>
            </a:r>
          </a:p>
          <a:p>
            <a:pPr lvl="2"/>
            <a:r>
              <a:rPr lang="en-US" dirty="0"/>
              <a:t>Distance 2: </a:t>
            </a:r>
            <a:r>
              <a:rPr lang="en-US" dirty="0" err="1"/>
              <a:t>sitten</a:t>
            </a:r>
            <a:r>
              <a:rPr lang="en-US" dirty="0"/>
              <a:t> → sitting (substitution of '</a:t>
            </a:r>
            <a:r>
              <a:rPr lang="en-US" dirty="0" err="1"/>
              <a:t>i</a:t>
            </a:r>
            <a:r>
              <a:rPr lang="en-US" dirty="0"/>
              <a:t>' for ‘e’, insertion of </a:t>
            </a:r>
            <a:r>
              <a:rPr lang="en-US" dirty="0" err="1"/>
              <a:t>'g</a:t>
            </a:r>
            <a:r>
              <a:rPr lang="en-US" dirty="0"/>
              <a:t>' at the end).</a:t>
            </a:r>
          </a:p>
          <a:p>
            <a:pPr marL="0" indent="0">
              <a:buNone/>
            </a:pPr>
            <a:endParaRPr lang="en-US" dirty="0"/>
          </a:p>
          <a:p>
            <a:r>
              <a:rPr lang="en-US" sz="1350" dirty="0"/>
              <a:t>Also see </a:t>
            </a:r>
            <a:r>
              <a:rPr lang="nl-NL" sz="1350" dirty="0">
                <a:hlinkClick r:id="rId2"/>
              </a:rPr>
              <a:t>http://en.wikipedia.org/wiki/Levenshtein_distance</a:t>
            </a:r>
            <a:endParaRPr lang="en-US" sz="1350" dirty="0"/>
          </a:p>
          <a:p>
            <a:endParaRPr lang="en-US" dirty="0"/>
          </a:p>
        </p:txBody>
      </p:sp>
      <p:sp>
        <p:nvSpPr>
          <p:cNvPr id="2" name="Title 1">
            <a:extLst>
              <a:ext uri="{FF2B5EF4-FFF2-40B4-BE49-F238E27FC236}">
                <a16:creationId xmlns:a16="http://schemas.microsoft.com/office/drawing/2014/main" id="{BE8FC6EE-4561-4E99-8BC6-5497BF7EA655}"/>
              </a:ext>
            </a:extLst>
          </p:cNvPr>
          <p:cNvSpPr>
            <a:spLocks noGrp="1"/>
          </p:cNvSpPr>
          <p:nvPr>
            <p:ph type="title"/>
          </p:nvPr>
        </p:nvSpPr>
        <p:spPr/>
        <p:txBody>
          <a:bodyPr/>
          <a:lstStyle/>
          <a:p>
            <a:r>
              <a:rPr lang="nl-NL" dirty="0" err="1"/>
              <a:t>Fuzzy</a:t>
            </a:r>
            <a:r>
              <a:rPr lang="nl-NL" dirty="0"/>
              <a:t> and </a:t>
            </a:r>
            <a:r>
              <a:rPr lang="nl-NL" dirty="0" err="1"/>
              <a:t>Levenshtein</a:t>
            </a:r>
            <a:r>
              <a:rPr lang="nl-NL" dirty="0"/>
              <a:t> </a:t>
            </a:r>
            <a:r>
              <a:rPr lang="nl-NL" dirty="0" err="1"/>
              <a:t>distance</a:t>
            </a:r>
            <a:endParaRPr lang="en-US" dirty="0"/>
          </a:p>
        </p:txBody>
      </p:sp>
      <p:sp>
        <p:nvSpPr>
          <p:cNvPr id="4" name="Slide Number Placeholder 3">
            <a:extLst>
              <a:ext uri="{FF2B5EF4-FFF2-40B4-BE49-F238E27FC236}">
                <a16:creationId xmlns:a16="http://schemas.microsoft.com/office/drawing/2014/main" id="{006C6952-9EF4-4314-A759-4B78E0D088DB}"/>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56</a:t>
            </a:fld>
            <a:endParaRPr lang="nl-NL"/>
          </a:p>
        </p:txBody>
      </p:sp>
    </p:spTree>
    <p:extLst>
      <p:ext uri="{BB962C8B-B14F-4D97-AF65-F5344CB8AC3E}">
        <p14:creationId xmlns:p14="http://schemas.microsoft.com/office/powerpoint/2010/main" val="3017413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lstStyle/>
          <a:p>
            <a:pPr marL="342900" indent="-342900">
              <a:buFont typeface="+mj-lt"/>
              <a:buAutoNum type="arabicPeriod"/>
            </a:pPr>
            <a:r>
              <a:rPr lang="en-US" dirty="0">
                <a:solidFill>
                  <a:schemeClr val="accent5">
                    <a:lumMod val="60000"/>
                    <a:lumOff val="40000"/>
                  </a:schemeClr>
                </a:solidFill>
              </a:rPr>
              <a:t>Step 1: Increase Recall</a:t>
            </a:r>
          </a:p>
          <a:p>
            <a:pPr lvl="1"/>
            <a:r>
              <a:rPr lang="en-US" dirty="0">
                <a:solidFill>
                  <a:schemeClr val="accent5">
                    <a:lumMod val="60000"/>
                    <a:lumOff val="40000"/>
                  </a:schemeClr>
                </a:solidFill>
              </a:rPr>
              <a:t>With the help of full-text retrieval </a:t>
            </a:r>
          </a:p>
          <a:p>
            <a:pPr marL="342900" indent="-342900">
              <a:buFont typeface="+mj-lt"/>
              <a:buAutoNum type="arabicPeriod"/>
            </a:pPr>
            <a:r>
              <a:rPr lang="en-US" dirty="0"/>
              <a:t>Step 2: Increase </a:t>
            </a:r>
            <a:r>
              <a:rPr lang="en-US" dirty="0" smtClean="0"/>
              <a:t>precision</a:t>
            </a:r>
            <a:endParaRPr lang="en-US" dirty="0"/>
          </a:p>
          <a:p>
            <a:pPr lvl="1"/>
            <a:r>
              <a:rPr lang="en-US" dirty="0"/>
              <a:t>Can we improve search queries? </a:t>
            </a:r>
          </a:p>
          <a:p>
            <a:pPr lvl="1"/>
            <a:r>
              <a:rPr lang="en-US" dirty="0"/>
              <a:t>So that we get better results</a:t>
            </a:r>
          </a:p>
          <a:p>
            <a:pPr lvl="1"/>
            <a:r>
              <a:rPr lang="en-US" dirty="0"/>
              <a:t>Without impacting precision? </a:t>
            </a:r>
          </a:p>
          <a:p>
            <a:pPr>
              <a:buFont typeface="+mj-lt"/>
              <a:buAutoNum type="arabicPeriod"/>
            </a:pPr>
            <a:r>
              <a:rPr lang="en-US" dirty="0">
                <a:solidFill>
                  <a:schemeClr val="accent5">
                    <a:lumMod val="60000"/>
                    <a:lumOff val="40000"/>
                  </a:schemeClr>
                </a:solidFill>
              </a:rPr>
              <a:t>Step 3: Deal with low precision</a:t>
            </a:r>
          </a:p>
          <a:p>
            <a:pPr lvl="1"/>
            <a:r>
              <a:rPr lang="en-US" dirty="0">
                <a:solidFill>
                  <a:schemeClr val="accent5">
                    <a:lumMod val="60000"/>
                    <a:lumOff val="40000"/>
                  </a:schemeClr>
                </a:solidFill>
              </a:rPr>
              <a:t>Solutions to quickly evaluate results.</a:t>
            </a:r>
          </a:p>
        </p:txBody>
      </p:sp>
      <p:sp>
        <p:nvSpPr>
          <p:cNvPr id="21506" name="Rectangle 2"/>
          <p:cNvSpPr>
            <a:spLocks noGrp="1" noChangeArrowheads="1"/>
          </p:cNvSpPr>
          <p:nvPr>
            <p:ph type="title"/>
          </p:nvPr>
        </p:nvSpPr>
        <p:spPr/>
        <p:txBody>
          <a:bodyPr/>
          <a:lstStyle/>
          <a:p>
            <a:r>
              <a:rPr lang="en-US" dirty="0"/>
              <a:t>Search strategy</a:t>
            </a:r>
          </a:p>
        </p:txBody>
      </p:sp>
      <p:sp>
        <p:nvSpPr>
          <p:cNvPr id="2" name="Tijdelijke aanduiding voor dianummer 1">
            <a:extLst>
              <a:ext uri="{FF2B5EF4-FFF2-40B4-BE49-F238E27FC236}">
                <a16:creationId xmlns:a16="http://schemas.microsoft.com/office/drawing/2014/main" id="{653853E8-A3BE-4129-A1AF-9375D319DD1E}"/>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57</a:t>
            </a:fld>
            <a:endParaRPr lang="nl-NL"/>
          </a:p>
        </p:txBody>
      </p:sp>
    </p:spTree>
    <p:extLst>
      <p:ext uri="{BB962C8B-B14F-4D97-AF65-F5344CB8AC3E}">
        <p14:creationId xmlns:p14="http://schemas.microsoft.com/office/powerpoint/2010/main" val="3324532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p:txBody>
          <a:bodyPr vert="horz" wrap="square" lIns="68580" tIns="34290" rIns="68580" bIns="34290" numCol="1" rtlCol="0" anchor="t" anchorCtr="0" compatLnSpc="1">
            <a:prstTxWarp prst="textNoShape">
              <a:avLst/>
            </a:prstTxWarp>
            <a:normAutofit/>
          </a:bodyPr>
          <a:lstStyle/>
          <a:p>
            <a:r>
              <a:rPr lang="en-US" dirty="0"/>
              <a:t>AND search: </a:t>
            </a:r>
          </a:p>
          <a:p>
            <a:pPr marL="353378" lvl="1" indent="-160496"/>
            <a:r>
              <a:rPr lang="en-US" dirty="0"/>
              <a:t>Search for documents containing multiple words: </a:t>
            </a:r>
          </a:p>
          <a:p>
            <a:pPr marL="504349" lvl="2" indent="-160496"/>
            <a:r>
              <a:rPr lang="en-US" dirty="0"/>
              <a:t>Example: Lay AND Skilling</a:t>
            </a:r>
          </a:p>
          <a:p>
            <a:r>
              <a:rPr lang="en-US" dirty="0"/>
              <a:t>AND NOT search:</a:t>
            </a:r>
          </a:p>
          <a:p>
            <a:pPr marL="353378" lvl="1" indent="-160496">
              <a:buFont typeface="Arial"/>
            </a:pPr>
            <a:r>
              <a:rPr lang="en-US" dirty="0" err="1"/>
              <a:t>Eclude</a:t>
            </a:r>
            <a:r>
              <a:rPr lang="en-US" dirty="0"/>
              <a:t> documents when a certain word occurs:</a:t>
            </a:r>
          </a:p>
          <a:p>
            <a:pPr marL="504349" lvl="2" indent="-160496"/>
            <a:r>
              <a:rPr lang="en-US" dirty="0"/>
              <a:t>Example: blackout AND NOT mentions</a:t>
            </a:r>
          </a:p>
        </p:txBody>
      </p:sp>
      <p:sp>
        <p:nvSpPr>
          <p:cNvPr id="35842" name="Rectangle 2"/>
          <p:cNvSpPr>
            <a:spLocks noGrp="1" noChangeArrowheads="1"/>
          </p:cNvSpPr>
          <p:nvPr>
            <p:ph type="title"/>
          </p:nvPr>
        </p:nvSpPr>
        <p:spPr/>
        <p:txBody>
          <a:bodyPr/>
          <a:lstStyle/>
          <a:p>
            <a:r>
              <a:rPr lang="en-US" dirty="0"/>
              <a:t>Increase precision: AND </a:t>
            </a:r>
            <a:r>
              <a:rPr lang="en-US" dirty="0" err="1"/>
              <a:t>and</a:t>
            </a:r>
            <a:r>
              <a:rPr lang="en-US" dirty="0"/>
              <a:t> NOT</a:t>
            </a:r>
          </a:p>
        </p:txBody>
      </p:sp>
      <p:sp>
        <p:nvSpPr>
          <p:cNvPr id="2" name="Tijdelijke aanduiding voor dianummer 1">
            <a:extLst>
              <a:ext uri="{FF2B5EF4-FFF2-40B4-BE49-F238E27FC236}">
                <a16:creationId xmlns:a16="http://schemas.microsoft.com/office/drawing/2014/main" id="{3DFDAE5E-9799-4E0A-9913-12A0932E2828}"/>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58</a:t>
            </a:fld>
            <a:endParaRPr lang="nl-NL"/>
          </a:p>
        </p:txBody>
      </p:sp>
    </p:spTree>
    <p:extLst>
      <p:ext uri="{BB962C8B-B14F-4D97-AF65-F5344CB8AC3E}">
        <p14:creationId xmlns:p14="http://schemas.microsoft.com/office/powerpoint/2010/main" val="2775294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p:txBody>
          <a:bodyPr vert="horz" wrap="square" lIns="68580" tIns="34290" rIns="68580" bIns="34290" numCol="1" rtlCol="0" anchor="t" anchorCtr="0" compatLnSpc="1">
            <a:prstTxWarp prst="textNoShape">
              <a:avLst/>
            </a:prstTxWarp>
            <a:normAutofit/>
          </a:bodyPr>
          <a:lstStyle/>
          <a:p>
            <a:r>
              <a:rPr lang="en-US" dirty="0"/>
              <a:t>Phrase search: </a:t>
            </a:r>
          </a:p>
          <a:p>
            <a:pPr lvl="1"/>
            <a:r>
              <a:rPr lang="en-US" dirty="0"/>
              <a:t>“green car” searches for the exact phrase where the “car” immediately follows “green”.</a:t>
            </a:r>
          </a:p>
          <a:p>
            <a:r>
              <a:rPr lang="en-US" dirty="0"/>
              <a:t>Proximity search:</a:t>
            </a:r>
          </a:p>
          <a:p>
            <a:pPr lvl="1"/>
            <a:r>
              <a:rPr lang="en-US" dirty="0"/>
              <a:t>“green w/10 car” searches for the words “green” and “car” within 10 words distance</a:t>
            </a:r>
          </a:p>
          <a:p>
            <a:pPr lvl="1"/>
            <a:r>
              <a:rPr lang="en-US" dirty="0"/>
              <a:t>“green p/10 car” searches for the word “car” which is </a:t>
            </a:r>
            <a:r>
              <a:rPr lang="en-US" dirty="0" err="1"/>
              <a:t>preceeded</a:t>
            </a:r>
            <a:r>
              <a:rPr lang="en-US" dirty="0"/>
              <a:t> by the word “green” by max 10 words</a:t>
            </a:r>
          </a:p>
          <a:p>
            <a:r>
              <a:rPr lang="en-US" dirty="0"/>
              <a:t>Context search:</a:t>
            </a:r>
          </a:p>
          <a:p>
            <a:pPr lvl="1"/>
            <a:r>
              <a:rPr lang="en-US" dirty="0"/>
              <a:t>“EOP to EOP {green AND car}” searches for paragraphs which contain both “green” and “car.</a:t>
            </a:r>
          </a:p>
        </p:txBody>
      </p:sp>
      <p:sp>
        <p:nvSpPr>
          <p:cNvPr id="35842" name="Rectangle 2"/>
          <p:cNvSpPr>
            <a:spLocks noGrp="1" noChangeArrowheads="1"/>
          </p:cNvSpPr>
          <p:nvPr>
            <p:ph type="title"/>
          </p:nvPr>
        </p:nvSpPr>
        <p:spPr/>
        <p:txBody>
          <a:bodyPr/>
          <a:lstStyle/>
          <a:p>
            <a:r>
              <a:rPr lang="en-US" dirty="0"/>
              <a:t>Increase precision: Phrase and Proximity</a:t>
            </a:r>
          </a:p>
        </p:txBody>
      </p:sp>
      <p:sp>
        <p:nvSpPr>
          <p:cNvPr id="2" name="Tijdelijke aanduiding voor dianummer 1">
            <a:extLst>
              <a:ext uri="{FF2B5EF4-FFF2-40B4-BE49-F238E27FC236}">
                <a16:creationId xmlns:a16="http://schemas.microsoft.com/office/drawing/2014/main" id="{D365B2D0-A13D-4B65-AA2A-1116E74B3608}"/>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59</a:t>
            </a:fld>
            <a:endParaRPr lang="nl-NL"/>
          </a:p>
        </p:txBody>
      </p:sp>
    </p:spTree>
    <p:extLst>
      <p:ext uri="{BB962C8B-B14F-4D97-AF65-F5344CB8AC3E}">
        <p14:creationId xmlns:p14="http://schemas.microsoft.com/office/powerpoint/2010/main" val="67877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DBA8DBF-D865-48E3-B89D-CC94CDFC0D05}"/>
              </a:ext>
            </a:extLst>
          </p:cNvPr>
          <p:cNvSpPr>
            <a:spLocks noGrp="1"/>
          </p:cNvSpPr>
          <p:nvPr>
            <p:ph type="title"/>
          </p:nvPr>
        </p:nvSpPr>
        <p:spPr/>
        <p:txBody>
          <a:bodyPr/>
          <a:lstStyle/>
          <a:p>
            <a:r>
              <a:rPr lang="en-US" dirty="0" smtClean="0"/>
              <a:t>analyzing </a:t>
            </a:r>
            <a:r>
              <a:rPr lang="en-US" dirty="0"/>
              <a:t>and visualizing emails</a:t>
            </a:r>
            <a:endParaRPr lang="nl-NL" dirty="0"/>
          </a:p>
        </p:txBody>
      </p:sp>
      <p:sp>
        <p:nvSpPr>
          <p:cNvPr id="2" name="Tijdelijke aanduiding voor inhoud 1">
            <a:extLst>
              <a:ext uri="{FF2B5EF4-FFF2-40B4-BE49-F238E27FC236}">
                <a16:creationId xmlns:a16="http://schemas.microsoft.com/office/drawing/2014/main" id="{4070B5CB-0BE1-4015-A63A-F7786C923BF1}"/>
              </a:ext>
            </a:extLst>
          </p:cNvPr>
          <p:cNvSpPr>
            <a:spLocks noGrp="1"/>
          </p:cNvSpPr>
          <p:nvPr>
            <p:ph sz="half" idx="1"/>
          </p:nvPr>
        </p:nvSpPr>
        <p:spPr>
          <a:xfrm>
            <a:off x="584749" y="944061"/>
            <a:ext cx="5392305" cy="3657972"/>
          </a:xfrm>
        </p:spPr>
        <p:txBody>
          <a:bodyPr/>
          <a:lstStyle/>
          <a:p>
            <a:r>
              <a:rPr lang="nl-NL" dirty="0"/>
              <a:t>Presentation is </a:t>
            </a:r>
            <a:r>
              <a:rPr lang="nl-NL" dirty="0" err="1"/>
              <a:t>based</a:t>
            </a:r>
            <a:r>
              <a:rPr lang="nl-NL" dirty="0"/>
              <a:t> on </a:t>
            </a:r>
            <a:r>
              <a:rPr lang="nl-NL" dirty="0" err="1"/>
              <a:t>publication</a:t>
            </a:r>
            <a:r>
              <a:rPr lang="nl-NL" dirty="0"/>
              <a:t>: Henseler, J. “</a:t>
            </a:r>
            <a:r>
              <a:rPr lang="en-US" dirty="0"/>
              <a:t>Network-based filtering for large email collections in E-Discovery</a:t>
            </a:r>
            <a:r>
              <a:rPr lang="nl-NL" dirty="0"/>
              <a:t>”</a:t>
            </a:r>
          </a:p>
          <a:p>
            <a:r>
              <a:rPr lang="nl-NL" dirty="0" err="1"/>
              <a:t>Published</a:t>
            </a:r>
            <a:r>
              <a:rPr lang="nl-NL" dirty="0"/>
              <a:t> in 2010 in </a:t>
            </a:r>
            <a:r>
              <a:rPr lang="nl-NL" i="1" dirty="0" err="1"/>
              <a:t>Artificial</a:t>
            </a:r>
            <a:r>
              <a:rPr lang="nl-NL" i="1" dirty="0"/>
              <a:t> Intelligence </a:t>
            </a:r>
            <a:r>
              <a:rPr lang="nl-NL" i="1" dirty="0" err="1"/>
              <a:t>and</a:t>
            </a:r>
            <a:r>
              <a:rPr lang="nl-NL" i="1" dirty="0"/>
              <a:t> </a:t>
            </a:r>
            <a:r>
              <a:rPr lang="nl-NL" i="1" dirty="0" err="1"/>
              <a:t>Law</a:t>
            </a:r>
            <a:r>
              <a:rPr lang="nl-NL" i="1" dirty="0"/>
              <a:t> </a:t>
            </a:r>
            <a:r>
              <a:rPr lang="nl-NL" dirty="0"/>
              <a:t>volume 18, pages 413–430 (2010) </a:t>
            </a:r>
            <a:endParaRPr lang="nl-NL" dirty="0" smtClean="0"/>
          </a:p>
          <a:p>
            <a:pPr lvl="1"/>
            <a:r>
              <a:rPr lang="nl-NL" dirty="0" smtClean="0"/>
              <a:t>PDF in </a:t>
            </a:r>
            <a:r>
              <a:rPr lang="nl-NL" dirty="0" err="1" smtClean="0"/>
              <a:t>the</a:t>
            </a:r>
            <a:r>
              <a:rPr lang="nl-NL" dirty="0" smtClean="0"/>
              <a:t> Testdata </a:t>
            </a:r>
            <a:r>
              <a:rPr lang="nl-NL" dirty="0"/>
              <a:t>folder as “2010 Henseler_Network-based_filtering.pdf</a:t>
            </a:r>
            <a:r>
              <a:rPr lang="nl-NL" dirty="0" smtClean="0"/>
              <a:t>”, or </a:t>
            </a:r>
          </a:p>
          <a:p>
            <a:pPr lvl="1"/>
            <a:r>
              <a:rPr lang="nl-NL" sz="1400" dirty="0" smtClean="0">
                <a:hlinkClick r:id="rId2"/>
              </a:rPr>
              <a:t>https</a:t>
            </a:r>
            <a:r>
              <a:rPr lang="nl-NL" sz="1400" dirty="0">
                <a:hlinkClick r:id="rId2"/>
              </a:rPr>
              <a:t>://link.springer.com/article/10.1007%2Fs10506-010-9099-3</a:t>
            </a:r>
            <a:endParaRPr lang="nl-NL" sz="1400" dirty="0"/>
          </a:p>
          <a:p>
            <a:r>
              <a:rPr lang="nl-NL" dirty="0" err="1"/>
              <a:t>Based</a:t>
            </a:r>
            <a:r>
              <a:rPr lang="nl-NL" dirty="0"/>
              <a:t> on </a:t>
            </a:r>
            <a:r>
              <a:rPr lang="nl-NL" dirty="0" err="1"/>
              <a:t>the</a:t>
            </a:r>
            <a:r>
              <a:rPr lang="nl-NL" dirty="0"/>
              <a:t> DESI III workshop </a:t>
            </a:r>
            <a:r>
              <a:rPr lang="nl-NL" dirty="0" err="1"/>
              <a:t>that</a:t>
            </a:r>
            <a:r>
              <a:rPr lang="nl-NL" dirty="0"/>
              <a:t> was held as part of </a:t>
            </a:r>
            <a:r>
              <a:rPr lang="nl-NL" dirty="0" err="1"/>
              <a:t>the</a:t>
            </a:r>
            <a:r>
              <a:rPr lang="nl-NL" dirty="0"/>
              <a:t> ICAIL 2009 conference in Barcelona.</a:t>
            </a:r>
            <a:endParaRPr lang="nl-NL" sz="2000" dirty="0"/>
          </a:p>
        </p:txBody>
      </p:sp>
      <p:pic>
        <p:nvPicPr>
          <p:cNvPr id="6" name="Tijdelijke aanduiding voor inhoud 5" descr="Afbeelding met tekst&#10;&#10;Automatisch gegenereerde beschrijving">
            <a:extLst>
              <a:ext uri="{FF2B5EF4-FFF2-40B4-BE49-F238E27FC236}">
                <a16:creationId xmlns:a16="http://schemas.microsoft.com/office/drawing/2014/main" id="{6885C663-6D40-4614-B137-B624A171EF98}"/>
              </a:ext>
            </a:extLst>
          </p:cNvPr>
          <p:cNvPicPr>
            <a:picLocks noGrp="1" noChangeAspect="1"/>
          </p:cNvPicPr>
          <p:nvPr>
            <p:ph sz="half" idx="2"/>
          </p:nvPr>
        </p:nvPicPr>
        <p:blipFill rotWithShape="1">
          <a:blip r:embed="rId3"/>
          <a:srcRect l="34023" t="15933" r="36625" b="2351"/>
          <a:stretch/>
        </p:blipFill>
        <p:spPr>
          <a:xfrm>
            <a:off x="6170343" y="843262"/>
            <a:ext cx="2588556" cy="3866024"/>
          </a:xfrm>
        </p:spPr>
      </p:pic>
    </p:spTree>
    <p:extLst>
      <p:ext uri="{BB962C8B-B14F-4D97-AF65-F5344CB8AC3E}">
        <p14:creationId xmlns:p14="http://schemas.microsoft.com/office/powerpoint/2010/main" val="284355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vert="horz" wrap="square" lIns="68580" tIns="34290" rIns="68580" bIns="34290" numCol="1" rtlCol="0" anchor="t" anchorCtr="0" compatLnSpc="1">
            <a:prstTxWarp prst="textNoShape">
              <a:avLst/>
            </a:prstTxWarp>
            <a:normAutofit/>
          </a:bodyPr>
          <a:lstStyle/>
          <a:p>
            <a:r>
              <a:rPr lang="en-US" dirty="0"/>
              <a:t>Restrict search to subject of an email or title of a document.</a:t>
            </a:r>
          </a:p>
          <a:p>
            <a:r>
              <a:rPr lang="en-US" dirty="0"/>
              <a:t>Restrict search to specific period:</a:t>
            </a:r>
            <a:endParaRPr lang="en-US" dirty="0">
              <a:solidFill>
                <a:schemeClr val="tx1"/>
              </a:solidFill>
            </a:endParaRPr>
          </a:p>
          <a:p>
            <a:pPr marL="353378" lvl="1" indent="-160496"/>
            <a:r>
              <a:rPr lang="en-US" dirty="0"/>
              <a:t>Send date &gt; 1-1-2000 AND Send date &lt; 1-1-2001</a:t>
            </a:r>
            <a:endParaRPr lang="en-US" dirty="0">
              <a:solidFill>
                <a:srgbClr val="000000"/>
              </a:solidFill>
            </a:endParaRPr>
          </a:p>
          <a:p>
            <a:r>
              <a:rPr lang="en-US" dirty="0"/>
              <a:t>Document type</a:t>
            </a:r>
          </a:p>
          <a:p>
            <a:pPr marL="353378" lvl="1" indent="-160496"/>
            <a:r>
              <a:rPr lang="en-US" dirty="0"/>
              <a:t>Only PDF or </a:t>
            </a:r>
            <a:r>
              <a:rPr lang="en-US" dirty="0" err="1"/>
              <a:t>MsWord</a:t>
            </a:r>
            <a:r>
              <a:rPr lang="en-US" dirty="0"/>
              <a:t> documents</a:t>
            </a:r>
            <a:endParaRPr lang="en-US" dirty="0">
              <a:solidFill>
                <a:srgbClr val="000000"/>
              </a:solidFill>
            </a:endParaRPr>
          </a:p>
          <a:p>
            <a:pPr marL="353378" lvl="1" indent="-160496"/>
            <a:r>
              <a:rPr lang="en-US" dirty="0"/>
              <a:t>Only JPG</a:t>
            </a:r>
          </a:p>
          <a:p>
            <a:r>
              <a:rPr lang="en-US" dirty="0"/>
              <a:t>Specific sender:</a:t>
            </a:r>
            <a:endParaRPr lang="en-US" dirty="0">
              <a:solidFill>
                <a:schemeClr val="tx1"/>
              </a:solidFill>
            </a:endParaRPr>
          </a:p>
          <a:p>
            <a:pPr marL="353378" lvl="1" indent="-160496"/>
            <a:r>
              <a:rPr lang="en-US" dirty="0" err="1"/>
              <a:t>Searc</a:t>
            </a:r>
            <a:r>
              <a:rPr lang="en-US" dirty="0"/>
              <a:t> in emails met From =  K. Lay</a:t>
            </a:r>
          </a:p>
          <a:p>
            <a:pPr marL="0" indent="-207168"/>
            <a:endParaRPr lang="en-US" dirty="0">
              <a:solidFill>
                <a:schemeClr val="tx1"/>
              </a:solidFill>
            </a:endParaRPr>
          </a:p>
        </p:txBody>
      </p:sp>
      <p:sp>
        <p:nvSpPr>
          <p:cNvPr id="36866" name="Rectangle 2"/>
          <p:cNvSpPr>
            <a:spLocks noGrp="1" noChangeArrowheads="1"/>
          </p:cNvSpPr>
          <p:nvPr>
            <p:ph type="title"/>
          </p:nvPr>
        </p:nvSpPr>
        <p:spPr/>
        <p:txBody>
          <a:bodyPr/>
          <a:lstStyle/>
          <a:p>
            <a:r>
              <a:rPr lang="en-US" dirty="0"/>
              <a:t>Increase precision using meta data</a:t>
            </a:r>
            <a:endParaRPr lang="nl-NL" dirty="0"/>
          </a:p>
        </p:txBody>
      </p:sp>
      <p:sp>
        <p:nvSpPr>
          <p:cNvPr id="2" name="Tijdelijke aanduiding voor dianummer 1">
            <a:extLst>
              <a:ext uri="{FF2B5EF4-FFF2-40B4-BE49-F238E27FC236}">
                <a16:creationId xmlns:a16="http://schemas.microsoft.com/office/drawing/2014/main" id="{2EDD4CE0-EE75-4AEC-8C85-EBC776F7DA67}"/>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60</a:t>
            </a:fld>
            <a:endParaRPr lang="nl-NL"/>
          </a:p>
        </p:txBody>
      </p:sp>
    </p:spTree>
    <p:extLst>
      <p:ext uri="{BB962C8B-B14F-4D97-AF65-F5344CB8AC3E}">
        <p14:creationId xmlns:p14="http://schemas.microsoft.com/office/powerpoint/2010/main" val="2241819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5629080D-BC3C-41E5-B1DD-A84E0F8AB530}"/>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498695" y="955675"/>
            <a:ext cx="5315477" cy="3232150"/>
          </a:xfrm>
        </p:spPr>
      </p:pic>
      <p:sp>
        <p:nvSpPr>
          <p:cNvPr id="3" name="Titel 2">
            <a:extLst>
              <a:ext uri="{FF2B5EF4-FFF2-40B4-BE49-F238E27FC236}">
                <a16:creationId xmlns:a16="http://schemas.microsoft.com/office/drawing/2014/main" id="{3FF48424-42D5-43EE-BD15-4019DD463A12}"/>
              </a:ext>
            </a:extLst>
          </p:cNvPr>
          <p:cNvSpPr>
            <a:spLocks noGrp="1"/>
          </p:cNvSpPr>
          <p:nvPr>
            <p:ph type="title"/>
          </p:nvPr>
        </p:nvSpPr>
        <p:spPr/>
        <p:txBody>
          <a:bodyPr/>
          <a:lstStyle/>
          <a:p>
            <a:r>
              <a:rPr lang="nl-NL" dirty="0" err="1"/>
              <a:t>Increase</a:t>
            </a:r>
            <a:r>
              <a:rPr lang="nl-NL" dirty="0"/>
              <a:t> </a:t>
            </a:r>
            <a:r>
              <a:rPr lang="nl-NL" dirty="0" err="1"/>
              <a:t>precision</a:t>
            </a:r>
            <a:r>
              <a:rPr lang="nl-NL" dirty="0"/>
              <a:t> with meta data (2)</a:t>
            </a:r>
          </a:p>
        </p:txBody>
      </p:sp>
    </p:spTree>
    <p:extLst>
      <p:ext uri="{BB962C8B-B14F-4D97-AF65-F5344CB8AC3E}">
        <p14:creationId xmlns:p14="http://schemas.microsoft.com/office/powerpoint/2010/main" val="423746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idx="1"/>
          </p:nvPr>
        </p:nvSpPr>
        <p:spPr/>
        <p:txBody>
          <a:bodyPr/>
          <a:lstStyle/>
          <a:p>
            <a:pPr marL="342900" indent="-342900">
              <a:buFont typeface="+mj-lt"/>
              <a:buAutoNum type="arabicPeriod"/>
            </a:pPr>
            <a:r>
              <a:rPr lang="en-US" dirty="0">
                <a:solidFill>
                  <a:schemeClr val="accent5">
                    <a:lumMod val="60000"/>
                    <a:lumOff val="40000"/>
                  </a:schemeClr>
                </a:solidFill>
              </a:rPr>
              <a:t>Step 1: Increase Recall</a:t>
            </a:r>
          </a:p>
          <a:p>
            <a:pPr lvl="1"/>
            <a:r>
              <a:rPr lang="en-US" dirty="0">
                <a:solidFill>
                  <a:schemeClr val="accent5">
                    <a:lumMod val="60000"/>
                    <a:lumOff val="40000"/>
                  </a:schemeClr>
                </a:solidFill>
              </a:rPr>
              <a:t>With the help of full-text retrieval </a:t>
            </a:r>
          </a:p>
          <a:p>
            <a:pPr marL="342900" indent="-342900">
              <a:buFont typeface="+mj-lt"/>
              <a:buAutoNum type="arabicPeriod"/>
            </a:pPr>
            <a:r>
              <a:rPr lang="en-US" dirty="0">
                <a:solidFill>
                  <a:schemeClr val="accent5">
                    <a:lumMod val="60000"/>
                    <a:lumOff val="40000"/>
                  </a:schemeClr>
                </a:solidFill>
              </a:rPr>
              <a:t>Step 2: Increase </a:t>
            </a:r>
            <a:r>
              <a:rPr lang="en-US" dirty="0" smtClean="0">
                <a:solidFill>
                  <a:schemeClr val="accent5">
                    <a:lumMod val="60000"/>
                    <a:lumOff val="40000"/>
                  </a:schemeClr>
                </a:solidFill>
              </a:rPr>
              <a:t>precision</a:t>
            </a:r>
            <a:endParaRPr lang="en-US" dirty="0">
              <a:solidFill>
                <a:schemeClr val="accent5">
                  <a:lumMod val="60000"/>
                  <a:lumOff val="40000"/>
                </a:schemeClr>
              </a:solidFill>
            </a:endParaRPr>
          </a:p>
          <a:p>
            <a:pPr lvl="1"/>
            <a:r>
              <a:rPr lang="en-US" dirty="0">
                <a:solidFill>
                  <a:schemeClr val="accent5">
                    <a:lumMod val="60000"/>
                    <a:lumOff val="40000"/>
                  </a:schemeClr>
                </a:solidFill>
              </a:rPr>
              <a:t>Can we improve search queries? </a:t>
            </a:r>
          </a:p>
          <a:p>
            <a:pPr lvl="1"/>
            <a:r>
              <a:rPr lang="en-US" dirty="0">
                <a:solidFill>
                  <a:schemeClr val="accent5">
                    <a:lumMod val="60000"/>
                    <a:lumOff val="40000"/>
                  </a:schemeClr>
                </a:solidFill>
              </a:rPr>
              <a:t>So that we get better results</a:t>
            </a:r>
          </a:p>
          <a:p>
            <a:pPr lvl="1"/>
            <a:r>
              <a:rPr lang="en-US" dirty="0">
                <a:solidFill>
                  <a:schemeClr val="accent5">
                    <a:lumMod val="60000"/>
                    <a:lumOff val="40000"/>
                  </a:schemeClr>
                </a:solidFill>
              </a:rPr>
              <a:t>Without impacting precision? </a:t>
            </a:r>
          </a:p>
          <a:p>
            <a:pPr>
              <a:buFont typeface="+mj-lt"/>
              <a:buAutoNum type="arabicPeriod"/>
            </a:pPr>
            <a:r>
              <a:rPr lang="en-US" dirty="0"/>
              <a:t>Step 3: Deal with low precision</a:t>
            </a:r>
          </a:p>
          <a:p>
            <a:pPr lvl="1"/>
            <a:r>
              <a:rPr lang="en-US" dirty="0"/>
              <a:t>Solutions to quickly evaluate results.</a:t>
            </a:r>
          </a:p>
          <a:p>
            <a:endParaRPr lang="en-US" dirty="0"/>
          </a:p>
        </p:txBody>
      </p:sp>
      <p:sp>
        <p:nvSpPr>
          <p:cNvPr id="21506" name="Rectangle 2"/>
          <p:cNvSpPr>
            <a:spLocks noGrp="1" noChangeArrowheads="1"/>
          </p:cNvSpPr>
          <p:nvPr>
            <p:ph type="title"/>
          </p:nvPr>
        </p:nvSpPr>
        <p:spPr/>
        <p:txBody>
          <a:bodyPr/>
          <a:lstStyle/>
          <a:p>
            <a:r>
              <a:rPr lang="en-US" dirty="0"/>
              <a:t>Search strategy</a:t>
            </a:r>
          </a:p>
        </p:txBody>
      </p:sp>
      <p:sp>
        <p:nvSpPr>
          <p:cNvPr id="2" name="Tijdelijke aanduiding voor dianummer 1">
            <a:extLst>
              <a:ext uri="{FF2B5EF4-FFF2-40B4-BE49-F238E27FC236}">
                <a16:creationId xmlns:a16="http://schemas.microsoft.com/office/drawing/2014/main" id="{653853E8-A3BE-4129-A1AF-9375D319DD1E}"/>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62</a:t>
            </a:fld>
            <a:endParaRPr lang="nl-NL"/>
          </a:p>
        </p:txBody>
      </p:sp>
    </p:spTree>
    <p:extLst>
      <p:ext uri="{BB962C8B-B14F-4D97-AF65-F5344CB8AC3E}">
        <p14:creationId xmlns:p14="http://schemas.microsoft.com/office/powerpoint/2010/main" val="517302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p:txBody>
          <a:bodyPr/>
          <a:lstStyle/>
          <a:p>
            <a:r>
              <a:rPr lang="en-US" dirty="0"/>
              <a:t>Improve navigation for the user:</a:t>
            </a:r>
          </a:p>
          <a:p>
            <a:pPr lvl="1"/>
            <a:r>
              <a:rPr lang="en-US" dirty="0"/>
              <a:t>Fast navigation</a:t>
            </a:r>
          </a:p>
          <a:p>
            <a:pPr lvl="1"/>
            <a:r>
              <a:rPr lang="en-US" dirty="0"/>
              <a:t>Hit highlighting</a:t>
            </a:r>
          </a:p>
          <a:p>
            <a:pPr lvl="1"/>
            <a:r>
              <a:rPr lang="en-US" dirty="0"/>
              <a:t>Keywords in context</a:t>
            </a:r>
          </a:p>
          <a:p>
            <a:r>
              <a:rPr lang="en-US" dirty="0"/>
              <a:t>Relevance ranking</a:t>
            </a:r>
          </a:p>
          <a:p>
            <a:pPr lvl="1"/>
            <a:r>
              <a:rPr lang="en-US" dirty="0"/>
              <a:t>Based on term frequency in the index</a:t>
            </a:r>
          </a:p>
          <a:p>
            <a:pPr lvl="1"/>
            <a:r>
              <a:rPr lang="en-US" dirty="0"/>
              <a:t>Document clustering</a:t>
            </a:r>
          </a:p>
        </p:txBody>
      </p:sp>
      <p:sp>
        <p:nvSpPr>
          <p:cNvPr id="37890" name="Rectangle 2"/>
          <p:cNvSpPr>
            <a:spLocks noGrp="1" noChangeArrowheads="1"/>
          </p:cNvSpPr>
          <p:nvPr>
            <p:ph type="title"/>
          </p:nvPr>
        </p:nvSpPr>
        <p:spPr/>
        <p:txBody>
          <a:bodyPr/>
          <a:lstStyle/>
          <a:p>
            <a:r>
              <a:rPr lang="en-US"/>
              <a:t>Dealing with low precision</a:t>
            </a:r>
          </a:p>
        </p:txBody>
      </p:sp>
    </p:spTree>
    <p:extLst>
      <p:ext uri="{BB962C8B-B14F-4D97-AF65-F5344CB8AC3E}">
        <p14:creationId xmlns:p14="http://schemas.microsoft.com/office/powerpoint/2010/main" val="829287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z="2700" dirty="0"/>
              <a:t>Keywords in context and drill down</a:t>
            </a:r>
          </a:p>
        </p:txBody>
      </p:sp>
      <p:pic>
        <p:nvPicPr>
          <p:cNvPr id="5" name="Picture 2" descr="C:\Users\Hans\Pictures\Fotoboek\2011\Fox-IT\Clearwell\clearwell3.png">
            <a:extLst>
              <a:ext uri="{FF2B5EF4-FFF2-40B4-BE49-F238E27FC236}">
                <a16:creationId xmlns:a16="http://schemas.microsoft.com/office/drawing/2014/main" id="{F246D961-00B4-46B3-A5C7-9C79285ACA96}"/>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bwMode="auto">
          <a:xfrm>
            <a:off x="2499783" y="915988"/>
            <a:ext cx="4309533" cy="3232150"/>
          </a:xfrm>
          <a:prstGeom prst="rect">
            <a:avLst/>
          </a:prstGeom>
          <a:noFill/>
        </p:spPr>
      </p:pic>
    </p:spTree>
    <p:extLst>
      <p:ext uri="{BB962C8B-B14F-4D97-AF65-F5344CB8AC3E}">
        <p14:creationId xmlns:p14="http://schemas.microsoft.com/office/powerpoint/2010/main" val="2744411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700" dirty="0"/>
              <a:t>Email </a:t>
            </a:r>
            <a:r>
              <a:rPr lang="nl-NL" sz="2700" dirty="0" err="1"/>
              <a:t>threading</a:t>
            </a:r>
            <a:endParaRPr lang="nl-NL" sz="2700" dirty="0"/>
          </a:p>
        </p:txBody>
      </p:sp>
      <p:pic>
        <p:nvPicPr>
          <p:cNvPr id="5" name="Picture 2" descr="C:\Users\Hans\Pictures\Fotoboek\2011\Fox-IT\Clearwell\clearwell4.png">
            <a:extLst>
              <a:ext uri="{FF2B5EF4-FFF2-40B4-BE49-F238E27FC236}">
                <a16:creationId xmlns:a16="http://schemas.microsoft.com/office/drawing/2014/main" id="{C9B4E351-A032-411E-B8BA-1849AB66C900}"/>
              </a:ext>
            </a:extLst>
          </p:cNvPr>
          <p:cNvPicPr>
            <a:picLocks noGrp="1" noChangeAspect="1" noChangeArrowheads="1"/>
          </p:cNvPicPr>
          <p:nvPr>
            <p:ph idx="1"/>
          </p:nvPr>
        </p:nvPicPr>
        <p:blipFill>
          <a:blip r:embed="rId2" cstate="screen">
            <a:extLst>
              <a:ext uri="{28A0092B-C50C-407E-A947-70E740481C1C}">
                <a14:useLocalDpi xmlns:a14="http://schemas.microsoft.com/office/drawing/2010/main" val="0"/>
              </a:ext>
            </a:extLst>
          </a:blip>
          <a:srcRect/>
          <a:stretch>
            <a:fillRect/>
          </a:stretch>
        </p:blipFill>
        <p:spPr bwMode="auto">
          <a:xfrm>
            <a:off x="1791929" y="915987"/>
            <a:ext cx="5017387" cy="3763041"/>
          </a:xfrm>
          <a:prstGeom prst="rect">
            <a:avLst/>
          </a:prstGeom>
          <a:noFill/>
        </p:spPr>
      </p:pic>
    </p:spTree>
    <p:extLst>
      <p:ext uri="{BB962C8B-B14F-4D97-AF65-F5344CB8AC3E}">
        <p14:creationId xmlns:p14="http://schemas.microsoft.com/office/powerpoint/2010/main" val="1265628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022A63D-579F-469F-9089-20BA3C3E9614}"/>
              </a:ext>
            </a:extLst>
          </p:cNvPr>
          <p:cNvSpPr>
            <a:spLocks noGrp="1"/>
          </p:cNvSpPr>
          <p:nvPr>
            <p:ph idx="1"/>
          </p:nvPr>
        </p:nvSpPr>
        <p:spPr>
          <a:xfrm>
            <a:off x="539552" y="915566"/>
            <a:ext cx="2616603" cy="3232454"/>
          </a:xfrm>
        </p:spPr>
        <p:txBody>
          <a:bodyPr/>
          <a:lstStyle/>
          <a:p>
            <a:r>
              <a:rPr lang="nl-NL" dirty="0"/>
              <a:t>Timeline</a:t>
            </a:r>
          </a:p>
          <a:p>
            <a:r>
              <a:rPr lang="nl-NL" dirty="0" err="1"/>
              <a:t>Social</a:t>
            </a:r>
            <a:r>
              <a:rPr lang="nl-NL" dirty="0"/>
              <a:t> Network </a:t>
            </a:r>
            <a:r>
              <a:rPr lang="nl-NL" dirty="0" smtClean="0"/>
              <a:t>analyzer</a:t>
            </a:r>
            <a:endParaRPr lang="nl-NL" dirty="0"/>
          </a:p>
          <a:p>
            <a:r>
              <a:rPr lang="nl-NL" dirty="0" err="1"/>
              <a:t>Heatmap</a:t>
            </a:r>
            <a:endParaRPr lang="nl-NL" dirty="0"/>
          </a:p>
          <a:p>
            <a:r>
              <a:rPr lang="nl-NL" dirty="0" err="1"/>
              <a:t>Geolocation</a:t>
            </a:r>
            <a:endParaRPr lang="nl-NL" dirty="0"/>
          </a:p>
          <a:p>
            <a:endParaRPr lang="nl-NL" dirty="0"/>
          </a:p>
        </p:txBody>
      </p:sp>
      <p:sp>
        <p:nvSpPr>
          <p:cNvPr id="2" name="Titel 1">
            <a:extLst>
              <a:ext uri="{FF2B5EF4-FFF2-40B4-BE49-F238E27FC236}">
                <a16:creationId xmlns:a16="http://schemas.microsoft.com/office/drawing/2014/main" id="{A0B26510-AF1D-4F49-A38E-FAFAEEA7F140}"/>
              </a:ext>
            </a:extLst>
          </p:cNvPr>
          <p:cNvSpPr>
            <a:spLocks noGrp="1"/>
          </p:cNvSpPr>
          <p:nvPr>
            <p:ph type="title"/>
          </p:nvPr>
        </p:nvSpPr>
        <p:spPr/>
        <p:txBody>
          <a:bodyPr/>
          <a:lstStyle/>
          <a:p>
            <a:r>
              <a:rPr lang="nl-NL" dirty="0" err="1"/>
              <a:t>Browsing</a:t>
            </a:r>
            <a:r>
              <a:rPr lang="nl-NL" dirty="0"/>
              <a:t> </a:t>
            </a:r>
            <a:r>
              <a:rPr lang="nl-NL" dirty="0" err="1"/>
              <a:t>quick</a:t>
            </a:r>
            <a:r>
              <a:rPr lang="nl-NL" dirty="0"/>
              <a:t> </a:t>
            </a:r>
            <a:r>
              <a:rPr lang="nl-NL" dirty="0" err="1"/>
              <a:t>through</a:t>
            </a:r>
            <a:r>
              <a:rPr lang="nl-NL" dirty="0"/>
              <a:t> </a:t>
            </a:r>
            <a:r>
              <a:rPr lang="nl-NL" dirty="0" err="1"/>
              <a:t>results</a:t>
            </a:r>
            <a:endParaRPr lang="nl-NL" dirty="0"/>
          </a:p>
        </p:txBody>
      </p:sp>
      <p:sp>
        <p:nvSpPr>
          <p:cNvPr id="4" name="Tijdelijke aanduiding voor dianummer 3">
            <a:extLst>
              <a:ext uri="{FF2B5EF4-FFF2-40B4-BE49-F238E27FC236}">
                <a16:creationId xmlns:a16="http://schemas.microsoft.com/office/drawing/2014/main" id="{632DA39A-2431-469A-8D26-96855620ADA2}"/>
              </a:ext>
            </a:extLst>
          </p:cNvPr>
          <p:cNvSpPr>
            <a:spLocks noGrp="1"/>
          </p:cNvSpPr>
          <p:nvPr>
            <p:ph type="sldNum" sz="quarter" idx="4294967295"/>
          </p:nvPr>
        </p:nvSpPr>
        <p:spPr>
          <a:xfrm>
            <a:off x="0" y="4835525"/>
            <a:ext cx="931863" cy="215900"/>
          </a:xfrm>
        </p:spPr>
        <p:txBody>
          <a:bodyPr/>
          <a:lstStyle/>
          <a:p>
            <a:fld id="{28BE179C-B595-414C-8E61-7AE702EC9364}" type="slidenum">
              <a:rPr lang="nl-NL" smtClean="0"/>
              <a:pPr/>
              <a:t>66</a:t>
            </a:fld>
            <a:endParaRPr lang="nl-NL"/>
          </a:p>
        </p:txBody>
      </p:sp>
      <p:pic>
        <p:nvPicPr>
          <p:cNvPr id="6" name="Afbeelding 5">
            <a:extLst>
              <a:ext uri="{FF2B5EF4-FFF2-40B4-BE49-F238E27FC236}">
                <a16:creationId xmlns:a16="http://schemas.microsoft.com/office/drawing/2014/main" id="{D52F2192-30DA-4CE0-B0CF-B760AA2B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55" y="915566"/>
            <a:ext cx="5909844" cy="3170031"/>
          </a:xfrm>
          <a:prstGeom prst="rect">
            <a:avLst/>
          </a:prstGeom>
        </p:spPr>
      </p:pic>
    </p:spTree>
    <p:extLst>
      <p:ext uri="{BB962C8B-B14F-4D97-AF65-F5344CB8AC3E}">
        <p14:creationId xmlns:p14="http://schemas.microsoft.com/office/powerpoint/2010/main" val="1755175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B3DFD18-81E5-410C-9512-FC0951356FB8}"/>
              </a:ext>
            </a:extLst>
          </p:cNvPr>
          <p:cNvSpPr>
            <a:spLocks noGrp="1"/>
          </p:cNvSpPr>
          <p:nvPr>
            <p:ph idx="1"/>
          </p:nvPr>
        </p:nvSpPr>
        <p:spPr/>
        <p:txBody>
          <a:bodyPr/>
          <a:lstStyle/>
          <a:p>
            <a:r>
              <a:rPr lang="nl-NL" dirty="0"/>
              <a:t>Filtering </a:t>
            </a:r>
            <a:r>
              <a:rPr lang="nl-NL" dirty="0" err="1"/>
              <a:t>and</a:t>
            </a:r>
            <a:r>
              <a:rPr lang="nl-NL" dirty="0"/>
              <a:t> </a:t>
            </a:r>
            <a:r>
              <a:rPr lang="nl-NL" dirty="0" err="1" smtClean="0"/>
              <a:t>visualizing</a:t>
            </a:r>
            <a:r>
              <a:rPr lang="nl-NL" dirty="0" smtClean="0"/>
              <a:t> </a:t>
            </a:r>
            <a:r>
              <a:rPr lang="nl-NL" dirty="0"/>
              <a:t>email data</a:t>
            </a:r>
          </a:p>
          <a:p>
            <a:r>
              <a:rPr lang="nl-NL" dirty="0" err="1"/>
              <a:t>Use</a:t>
            </a:r>
            <a:r>
              <a:rPr lang="nl-NL" dirty="0"/>
              <a:t> a </a:t>
            </a:r>
            <a:r>
              <a:rPr lang="nl-NL" dirty="0" err="1"/>
              <a:t>heatmap</a:t>
            </a:r>
            <a:r>
              <a:rPr lang="nl-NL" dirty="0"/>
              <a:t> </a:t>
            </a:r>
            <a:r>
              <a:rPr lang="nl-NL" dirty="0" err="1"/>
              <a:t>to</a:t>
            </a:r>
            <a:r>
              <a:rPr lang="nl-NL" dirty="0"/>
              <a:t> </a:t>
            </a:r>
            <a:r>
              <a:rPr lang="nl-NL" dirty="0" err="1" smtClean="0"/>
              <a:t>visualize</a:t>
            </a:r>
            <a:r>
              <a:rPr lang="nl-NL" dirty="0" smtClean="0"/>
              <a:t> </a:t>
            </a:r>
            <a:r>
              <a:rPr lang="nl-NL" dirty="0"/>
              <a:t>email traffic </a:t>
            </a:r>
            <a:r>
              <a:rPr lang="nl-NL" dirty="0" err="1"/>
              <a:t>density</a:t>
            </a:r>
            <a:endParaRPr lang="nl-NL" dirty="0"/>
          </a:p>
          <a:p>
            <a:r>
              <a:rPr lang="nl-NL" dirty="0"/>
              <a:t>Basics of </a:t>
            </a:r>
            <a:r>
              <a:rPr lang="nl-NL" dirty="0" err="1"/>
              <a:t>social</a:t>
            </a:r>
            <a:r>
              <a:rPr lang="nl-NL" dirty="0"/>
              <a:t> </a:t>
            </a:r>
            <a:r>
              <a:rPr lang="nl-NL" dirty="0" err="1"/>
              <a:t>network</a:t>
            </a:r>
            <a:r>
              <a:rPr lang="nl-NL" dirty="0"/>
              <a:t> (</a:t>
            </a:r>
            <a:r>
              <a:rPr lang="nl-NL" dirty="0" err="1"/>
              <a:t>relationship</a:t>
            </a:r>
            <a:r>
              <a:rPr lang="nl-NL" dirty="0"/>
              <a:t>) analysis</a:t>
            </a:r>
          </a:p>
          <a:p>
            <a:r>
              <a:rPr lang="nl-NL" dirty="0" err="1" smtClean="0"/>
              <a:t>visualizing</a:t>
            </a:r>
            <a:r>
              <a:rPr lang="nl-NL" dirty="0" smtClean="0"/>
              <a:t> </a:t>
            </a:r>
            <a:r>
              <a:rPr lang="nl-NL" dirty="0"/>
              <a:t>a </a:t>
            </a:r>
            <a:r>
              <a:rPr lang="nl-NL" dirty="0" err="1"/>
              <a:t>graph</a:t>
            </a:r>
            <a:r>
              <a:rPr lang="nl-NL" dirty="0"/>
              <a:t> </a:t>
            </a:r>
            <a:r>
              <a:rPr lang="nl-NL" dirty="0" err="1"/>
              <a:t>network</a:t>
            </a:r>
            <a:r>
              <a:rPr lang="nl-NL" dirty="0"/>
              <a:t> in Python</a:t>
            </a:r>
          </a:p>
          <a:p>
            <a:r>
              <a:rPr lang="nl-NL" dirty="0"/>
              <a:t>Full-</a:t>
            </a:r>
            <a:r>
              <a:rPr lang="nl-NL" dirty="0" err="1"/>
              <a:t>text</a:t>
            </a:r>
            <a:r>
              <a:rPr lang="nl-NL" dirty="0"/>
              <a:t> search </a:t>
            </a:r>
            <a:r>
              <a:rPr lang="nl-NL" dirty="0" err="1"/>
              <a:t>strategies</a:t>
            </a:r>
            <a:endParaRPr lang="nl-NL" dirty="0"/>
          </a:p>
          <a:p>
            <a:r>
              <a:rPr lang="nl-NL" dirty="0" err="1"/>
              <a:t>Combining</a:t>
            </a:r>
            <a:r>
              <a:rPr lang="nl-NL" dirty="0"/>
              <a:t> full-</a:t>
            </a:r>
            <a:r>
              <a:rPr lang="nl-NL" dirty="0" err="1"/>
              <a:t>text</a:t>
            </a:r>
            <a:r>
              <a:rPr lang="nl-NL" dirty="0"/>
              <a:t> search </a:t>
            </a:r>
            <a:r>
              <a:rPr lang="nl-NL" dirty="0" err="1"/>
              <a:t>with</a:t>
            </a:r>
            <a:r>
              <a:rPr lang="nl-NL" dirty="0"/>
              <a:t> facet search</a:t>
            </a:r>
          </a:p>
          <a:p>
            <a:r>
              <a:rPr lang="nl-NL" dirty="0"/>
              <a:t>Understand </a:t>
            </a:r>
            <a:r>
              <a:rPr lang="nl-NL" dirty="0" err="1"/>
              <a:t>recall</a:t>
            </a:r>
            <a:r>
              <a:rPr lang="nl-NL" dirty="0"/>
              <a:t> </a:t>
            </a:r>
            <a:r>
              <a:rPr lang="nl-NL" dirty="0" err="1"/>
              <a:t>and</a:t>
            </a:r>
            <a:r>
              <a:rPr lang="nl-NL" dirty="0"/>
              <a:t> </a:t>
            </a:r>
            <a:r>
              <a:rPr lang="nl-NL" dirty="0" err="1"/>
              <a:t>precision</a:t>
            </a:r>
            <a:endParaRPr lang="nl-NL" dirty="0"/>
          </a:p>
          <a:p>
            <a:endParaRPr lang="nl-NL" dirty="0"/>
          </a:p>
          <a:p>
            <a:endParaRPr lang="nl-NL" dirty="0"/>
          </a:p>
        </p:txBody>
      </p:sp>
      <p:sp>
        <p:nvSpPr>
          <p:cNvPr id="3" name="Titel 2">
            <a:extLst>
              <a:ext uri="{FF2B5EF4-FFF2-40B4-BE49-F238E27FC236}">
                <a16:creationId xmlns:a16="http://schemas.microsoft.com/office/drawing/2014/main" id="{634E8878-7410-442E-B02F-718A80C2AAF4}"/>
              </a:ext>
            </a:extLst>
          </p:cNvPr>
          <p:cNvSpPr>
            <a:spLocks noGrp="1"/>
          </p:cNvSpPr>
          <p:nvPr>
            <p:ph type="title"/>
          </p:nvPr>
        </p:nvSpPr>
        <p:spPr/>
        <p:txBody>
          <a:bodyPr/>
          <a:lstStyle/>
          <a:p>
            <a:r>
              <a:rPr lang="nl-NL" dirty="0"/>
              <a:t>Day 4: </a:t>
            </a:r>
            <a:r>
              <a:rPr lang="nl-NL" dirty="0" err="1"/>
              <a:t>What</a:t>
            </a:r>
            <a:r>
              <a:rPr lang="nl-NL" dirty="0"/>
              <a:t> have </a:t>
            </a:r>
            <a:r>
              <a:rPr lang="nl-NL" dirty="0" err="1"/>
              <a:t>you</a:t>
            </a:r>
            <a:r>
              <a:rPr lang="nl-NL" dirty="0"/>
              <a:t> </a:t>
            </a:r>
            <a:r>
              <a:rPr lang="nl-NL" dirty="0" err="1"/>
              <a:t>learned</a:t>
            </a:r>
            <a:r>
              <a:rPr lang="nl-NL" dirty="0"/>
              <a:t>?</a:t>
            </a:r>
          </a:p>
        </p:txBody>
      </p:sp>
      <p:sp>
        <p:nvSpPr>
          <p:cNvPr id="4" name="Footer Placeholder 3"/>
          <p:cNvSpPr>
            <a:spLocks noGrp="1"/>
          </p:cNvSpPr>
          <p:nvPr>
            <p:ph type="ftr" sz="quarter" idx="11"/>
          </p:nvPr>
        </p:nvSpPr>
        <p:spPr/>
        <p:txBody>
          <a:bodyPr/>
          <a:lstStyle/>
          <a:p>
            <a:r>
              <a:rPr lang="en-US"/>
              <a:t>DRAFT Program MAS DFCI Data Analytics and Visualization program v3</a:t>
            </a:r>
            <a:endParaRPr lang="nl-NL" dirty="0"/>
          </a:p>
        </p:txBody>
      </p:sp>
    </p:spTree>
    <p:extLst>
      <p:ext uri="{BB962C8B-B14F-4D97-AF65-F5344CB8AC3E}">
        <p14:creationId xmlns:p14="http://schemas.microsoft.com/office/powerpoint/2010/main" val="3182732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D72BC5B7-EEC0-708E-3D6E-9176BEE3FB44}"/>
              </a:ext>
            </a:extLst>
          </p:cNvPr>
          <p:cNvSpPr txBox="1"/>
          <p:nvPr/>
        </p:nvSpPr>
        <p:spPr>
          <a:xfrm>
            <a:off x="510988" y="3005418"/>
            <a:ext cx="1415772" cy="369332"/>
          </a:xfrm>
          <a:prstGeom prst="rect">
            <a:avLst/>
          </a:prstGeom>
          <a:noFill/>
        </p:spPr>
        <p:txBody>
          <a:bodyPr wrap="none" rtlCol="0">
            <a:spAutoFit/>
          </a:bodyPr>
          <a:lstStyle/>
          <a:p>
            <a:r>
              <a:rPr lang="nl-NL" dirty="0"/>
              <a:t>14:00-14:15</a:t>
            </a:r>
          </a:p>
        </p:txBody>
      </p:sp>
    </p:spTree>
    <p:extLst>
      <p:ext uri="{BB962C8B-B14F-4D97-AF65-F5344CB8AC3E}">
        <p14:creationId xmlns:p14="http://schemas.microsoft.com/office/powerpoint/2010/main" val="947072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lstStyle/>
          <a:p>
            <a:r>
              <a:rPr lang="en-US" dirty="0"/>
              <a:t>Student project part 2/2: finish your project</a:t>
            </a:r>
          </a:p>
        </p:txBody>
      </p:sp>
    </p:spTree>
    <p:extLst>
      <p:ext uri="{BB962C8B-B14F-4D97-AF65-F5344CB8AC3E}">
        <p14:creationId xmlns:p14="http://schemas.microsoft.com/office/powerpoint/2010/main" val="88392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F17AFF6-D52A-441F-97E3-46A5B166C857}"/>
              </a:ext>
            </a:extLst>
          </p:cNvPr>
          <p:cNvSpPr>
            <a:spLocks noGrp="1"/>
          </p:cNvSpPr>
          <p:nvPr>
            <p:ph type="title"/>
          </p:nvPr>
        </p:nvSpPr>
        <p:spPr/>
        <p:txBody>
          <a:bodyPr/>
          <a:lstStyle/>
          <a:p>
            <a:r>
              <a:rPr lang="nl-NL" dirty="0"/>
              <a:t>Discovering </a:t>
            </a:r>
            <a:r>
              <a:rPr lang="nl-NL" dirty="0" err="1"/>
              <a:t>communication</a:t>
            </a:r>
            <a:r>
              <a:rPr lang="nl-NL" dirty="0"/>
              <a:t> </a:t>
            </a:r>
            <a:r>
              <a:rPr lang="nl-NL" dirty="0" err="1"/>
              <a:t>patterns</a:t>
            </a:r>
            <a:endParaRPr lang="nl-NL" dirty="0"/>
          </a:p>
        </p:txBody>
      </p:sp>
      <p:sp>
        <p:nvSpPr>
          <p:cNvPr id="4" name="Tijdelijke aanduiding voor inhoud 3">
            <a:extLst>
              <a:ext uri="{FF2B5EF4-FFF2-40B4-BE49-F238E27FC236}">
                <a16:creationId xmlns:a16="http://schemas.microsoft.com/office/drawing/2014/main" id="{1A19A014-6E17-452F-AA5A-57DCD719A299}"/>
              </a:ext>
            </a:extLst>
          </p:cNvPr>
          <p:cNvSpPr>
            <a:spLocks noGrp="1"/>
          </p:cNvSpPr>
          <p:nvPr>
            <p:ph sz="half" idx="2"/>
          </p:nvPr>
        </p:nvSpPr>
        <p:spPr/>
        <p:txBody>
          <a:bodyPr/>
          <a:lstStyle/>
          <a:p>
            <a:r>
              <a:rPr lang="en-US" dirty="0"/>
              <a:t>The structural information of emails (to, from, cc fields) can be presented as a network of communication between persons.</a:t>
            </a:r>
          </a:p>
          <a:p>
            <a:r>
              <a:rPr lang="en-US" dirty="0"/>
              <a:t>In this network nodes (vertices) represent persons and links between the nodes (arcs) represent emails. </a:t>
            </a:r>
          </a:p>
          <a:p>
            <a:r>
              <a:rPr lang="en-US" dirty="0"/>
              <a:t>A subset of nodes corresponds to the set of custodians. </a:t>
            </a:r>
            <a:endParaRPr lang="nl-NL" dirty="0"/>
          </a:p>
        </p:txBody>
      </p:sp>
      <p:pic>
        <p:nvPicPr>
          <p:cNvPr id="1026" name="Picture 2" descr="Analyzing social networks using Python and SAS Viya - SAS Voices">
            <a:extLst>
              <a:ext uri="{FF2B5EF4-FFF2-40B4-BE49-F238E27FC236}">
                <a16:creationId xmlns:a16="http://schemas.microsoft.com/office/drawing/2014/main" id="{3EF53F7E-3437-44F3-A90D-19D22F137D73}"/>
              </a:ext>
            </a:extLst>
          </p:cNvPr>
          <p:cNvPicPr>
            <a:picLocks noGrp="1" noChangeAspect="1" noChangeArrowheads="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290" y="944563"/>
            <a:ext cx="381390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251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8CE474-33A3-4BBA-879D-AB7649F9A525}"/>
              </a:ext>
            </a:extLst>
          </p:cNvPr>
          <p:cNvSpPr>
            <a:spLocks noGrp="1"/>
          </p:cNvSpPr>
          <p:nvPr>
            <p:ph idx="1"/>
          </p:nvPr>
        </p:nvSpPr>
        <p:spPr>
          <a:xfrm>
            <a:off x="539552" y="915565"/>
            <a:ext cx="8229600" cy="3619263"/>
          </a:xfrm>
        </p:spPr>
        <p:txBody>
          <a:bodyPr/>
          <a:lstStyle/>
          <a:p>
            <a:r>
              <a:rPr lang="nl-NL" b="1" dirty="0">
                <a:solidFill>
                  <a:schemeClr val="bg1">
                    <a:lumMod val="65000"/>
                  </a:schemeClr>
                </a:solidFill>
              </a:rPr>
              <a:t>Day 3 14:30-16:00 start of </a:t>
            </a:r>
            <a:r>
              <a:rPr lang="nl-NL" b="1" dirty="0" err="1">
                <a:solidFill>
                  <a:schemeClr val="bg1">
                    <a:lumMod val="65000"/>
                  </a:schemeClr>
                </a:solidFill>
              </a:rPr>
              <a:t>your</a:t>
            </a:r>
            <a:r>
              <a:rPr lang="nl-NL" b="1" dirty="0">
                <a:solidFill>
                  <a:schemeClr val="bg1">
                    <a:lumMod val="65000"/>
                  </a:schemeClr>
                </a:solidFill>
              </a:rPr>
              <a:t> project</a:t>
            </a:r>
          </a:p>
          <a:p>
            <a:r>
              <a:rPr lang="nl-NL" b="1" dirty="0">
                <a:solidFill>
                  <a:schemeClr val="bg1">
                    <a:lumMod val="65000"/>
                  </a:schemeClr>
                </a:solidFill>
              </a:rPr>
              <a:t>Day 3 16:00-16:20 2 minute pitch of </a:t>
            </a:r>
            <a:r>
              <a:rPr lang="nl-NL" b="1" dirty="0" err="1">
                <a:solidFill>
                  <a:schemeClr val="bg1">
                    <a:lumMod val="65000"/>
                  </a:schemeClr>
                </a:solidFill>
              </a:rPr>
              <a:t>your</a:t>
            </a:r>
            <a:r>
              <a:rPr lang="nl-NL" b="1" dirty="0">
                <a:solidFill>
                  <a:schemeClr val="bg1">
                    <a:lumMod val="65000"/>
                  </a:schemeClr>
                </a:solidFill>
              </a:rPr>
              <a:t> project </a:t>
            </a:r>
            <a:r>
              <a:rPr lang="nl-NL" b="1" dirty="0" err="1">
                <a:solidFill>
                  <a:schemeClr val="bg1">
                    <a:lumMod val="65000"/>
                  </a:schemeClr>
                </a:solidFill>
              </a:rPr>
              <a:t>idea</a:t>
            </a:r>
            <a:endParaRPr lang="nl-NL" b="1" dirty="0">
              <a:solidFill>
                <a:schemeClr val="bg1">
                  <a:lumMod val="65000"/>
                </a:schemeClr>
              </a:solidFill>
            </a:endParaRPr>
          </a:p>
          <a:p>
            <a:r>
              <a:rPr lang="nl-NL" b="1" dirty="0"/>
              <a:t>Day 4 14:00-16:30 continue </a:t>
            </a:r>
            <a:r>
              <a:rPr lang="nl-NL" b="1" dirty="0" err="1"/>
              <a:t>working</a:t>
            </a:r>
            <a:r>
              <a:rPr lang="nl-NL" b="1" dirty="0"/>
              <a:t> on </a:t>
            </a:r>
            <a:r>
              <a:rPr lang="nl-NL" b="1" dirty="0" err="1"/>
              <a:t>your</a:t>
            </a:r>
            <a:r>
              <a:rPr lang="nl-NL" b="1" dirty="0"/>
              <a:t> project</a:t>
            </a:r>
          </a:p>
          <a:p>
            <a:r>
              <a:rPr lang="nl-NL" dirty="0"/>
              <a:t>Day 5 13:00-15:00 9x 10 minute </a:t>
            </a:r>
            <a:r>
              <a:rPr lang="nl-NL" dirty="0" err="1"/>
              <a:t>presentations</a:t>
            </a:r>
            <a:endParaRPr lang="nl-NL" dirty="0"/>
          </a:p>
          <a:p>
            <a:r>
              <a:rPr lang="nl-NL" dirty="0"/>
              <a:t>Day 5 15:00-15:30 break </a:t>
            </a:r>
          </a:p>
          <a:p>
            <a:r>
              <a:rPr lang="nl-NL" dirty="0"/>
              <a:t>Day 5 15:30-16:30 </a:t>
            </a:r>
            <a:r>
              <a:rPr lang="nl-NL" dirty="0" err="1"/>
              <a:t>grading</a:t>
            </a:r>
            <a:r>
              <a:rPr lang="nl-NL" dirty="0"/>
              <a:t> </a:t>
            </a:r>
            <a:r>
              <a:rPr lang="nl-NL" dirty="0" err="1"/>
              <a:t>and</a:t>
            </a:r>
            <a:r>
              <a:rPr lang="nl-NL" dirty="0"/>
              <a:t> </a:t>
            </a:r>
            <a:r>
              <a:rPr lang="nl-NL" dirty="0" err="1"/>
              <a:t>evaluation</a:t>
            </a:r>
            <a:endParaRPr lang="nl-NL" dirty="0"/>
          </a:p>
          <a:p>
            <a:r>
              <a:rPr lang="nl-NL" dirty="0" err="1"/>
              <a:t>Grades</a:t>
            </a:r>
            <a:r>
              <a:rPr lang="nl-NL" dirty="0"/>
              <a:t> </a:t>
            </a:r>
            <a:r>
              <a:rPr lang="nl-NL" dirty="0" err="1"/>
              <a:t>will</a:t>
            </a:r>
            <a:r>
              <a:rPr lang="nl-NL" dirty="0"/>
              <a:t> </a:t>
            </a:r>
            <a:r>
              <a:rPr lang="nl-NL" dirty="0" err="1"/>
              <a:t>be</a:t>
            </a:r>
            <a:r>
              <a:rPr lang="nl-NL" dirty="0"/>
              <a:t> </a:t>
            </a:r>
            <a:r>
              <a:rPr lang="nl-NL" dirty="0" err="1"/>
              <a:t>based</a:t>
            </a:r>
            <a:r>
              <a:rPr lang="nl-NL" dirty="0"/>
              <a:t> on 3 </a:t>
            </a:r>
            <a:r>
              <a:rPr lang="nl-NL" dirty="0" err="1"/>
              <a:t>elements</a:t>
            </a:r>
            <a:r>
              <a:rPr lang="nl-NL" dirty="0"/>
              <a:t> in </a:t>
            </a:r>
            <a:r>
              <a:rPr lang="nl-NL" dirty="0" err="1"/>
              <a:t>the</a:t>
            </a:r>
            <a:r>
              <a:rPr lang="nl-NL" dirty="0"/>
              <a:t> </a:t>
            </a:r>
            <a:r>
              <a:rPr lang="nl-NL" dirty="0" err="1"/>
              <a:t>presentation</a:t>
            </a:r>
            <a:endParaRPr lang="nl-NL" dirty="0"/>
          </a:p>
          <a:p>
            <a:pPr marL="800100" lvl="1" indent="-342900">
              <a:buFont typeface="+mj-lt"/>
              <a:buAutoNum type="arabicPeriod"/>
            </a:pPr>
            <a:r>
              <a:rPr lang="nl-NL" dirty="0" err="1"/>
              <a:t>Reflection</a:t>
            </a:r>
            <a:r>
              <a:rPr lang="nl-NL" dirty="0"/>
              <a:t> of </a:t>
            </a:r>
            <a:r>
              <a:rPr lang="nl-NL" dirty="0" err="1"/>
              <a:t>what</a:t>
            </a:r>
            <a:r>
              <a:rPr lang="nl-NL" dirty="0"/>
              <a:t> </a:t>
            </a:r>
            <a:r>
              <a:rPr lang="nl-NL" dirty="0" err="1"/>
              <a:t>you</a:t>
            </a:r>
            <a:r>
              <a:rPr lang="nl-NL" dirty="0"/>
              <a:t> have </a:t>
            </a:r>
            <a:r>
              <a:rPr lang="nl-NL" dirty="0" err="1"/>
              <a:t>learned</a:t>
            </a:r>
            <a:r>
              <a:rPr lang="nl-NL" dirty="0"/>
              <a:t> </a:t>
            </a:r>
            <a:r>
              <a:rPr lang="nl-NL" dirty="0" err="1"/>
              <a:t>this</a:t>
            </a:r>
            <a:r>
              <a:rPr lang="nl-NL" dirty="0"/>
              <a:t> week</a:t>
            </a:r>
          </a:p>
          <a:p>
            <a:pPr marL="800100" lvl="1" indent="-342900">
              <a:buFont typeface="+mj-lt"/>
              <a:buAutoNum type="arabicPeriod"/>
            </a:pPr>
            <a:r>
              <a:rPr lang="nl-NL" dirty="0"/>
              <a:t>Data </a:t>
            </a:r>
            <a:r>
              <a:rPr lang="nl-NL" dirty="0" err="1"/>
              <a:t>analytics</a:t>
            </a:r>
            <a:r>
              <a:rPr lang="nl-NL" dirty="0"/>
              <a:t> part (</a:t>
            </a:r>
            <a:r>
              <a:rPr lang="nl-NL" dirty="0" err="1"/>
              <a:t>loading</a:t>
            </a:r>
            <a:r>
              <a:rPr lang="nl-NL" dirty="0"/>
              <a:t>, cleaning </a:t>
            </a:r>
            <a:r>
              <a:rPr lang="nl-NL" dirty="0" err="1"/>
              <a:t>and</a:t>
            </a:r>
            <a:r>
              <a:rPr lang="nl-NL" dirty="0"/>
              <a:t> </a:t>
            </a:r>
            <a:r>
              <a:rPr lang="nl-NL" dirty="0" err="1"/>
              <a:t>tranforming</a:t>
            </a:r>
            <a:r>
              <a:rPr lang="nl-NL" dirty="0"/>
              <a:t> data)</a:t>
            </a:r>
          </a:p>
          <a:p>
            <a:pPr marL="800100" lvl="1" indent="-342900">
              <a:buFont typeface="+mj-lt"/>
              <a:buAutoNum type="arabicPeriod"/>
            </a:pPr>
            <a:r>
              <a:rPr lang="nl-NL" dirty="0"/>
              <a:t>Data </a:t>
            </a:r>
            <a:r>
              <a:rPr lang="nl-NL" dirty="0" err="1"/>
              <a:t>visualisation</a:t>
            </a:r>
            <a:r>
              <a:rPr lang="nl-NL" dirty="0"/>
              <a:t> part </a:t>
            </a:r>
          </a:p>
          <a:p>
            <a:pPr lvl="1"/>
            <a:endParaRPr lang="nl-NL" dirty="0"/>
          </a:p>
        </p:txBody>
      </p:sp>
      <p:sp>
        <p:nvSpPr>
          <p:cNvPr id="3" name="Titel 2">
            <a:extLst>
              <a:ext uri="{FF2B5EF4-FFF2-40B4-BE49-F238E27FC236}">
                <a16:creationId xmlns:a16="http://schemas.microsoft.com/office/drawing/2014/main" id="{F9C0E65E-FD70-4F1E-48C9-CECD55005C47}"/>
              </a:ext>
            </a:extLst>
          </p:cNvPr>
          <p:cNvSpPr>
            <a:spLocks noGrp="1"/>
          </p:cNvSpPr>
          <p:nvPr>
            <p:ph type="title"/>
          </p:nvPr>
        </p:nvSpPr>
        <p:spPr/>
        <p:txBody>
          <a:bodyPr/>
          <a:lstStyle/>
          <a:p>
            <a:r>
              <a:rPr lang="nl-NL" dirty="0"/>
              <a:t>Student </a:t>
            </a:r>
            <a:r>
              <a:rPr lang="nl-NL" dirty="0" err="1"/>
              <a:t>projects</a:t>
            </a:r>
            <a:r>
              <a:rPr lang="nl-NL" dirty="0"/>
              <a:t> </a:t>
            </a:r>
            <a:r>
              <a:rPr lang="nl-NL" dirty="0" err="1"/>
              <a:t>schedule</a:t>
            </a:r>
            <a:r>
              <a:rPr lang="nl-NL" dirty="0"/>
              <a:t>: part 2/2</a:t>
            </a:r>
          </a:p>
        </p:txBody>
      </p:sp>
    </p:spTree>
    <p:extLst>
      <p:ext uri="{BB962C8B-B14F-4D97-AF65-F5344CB8AC3E}">
        <p14:creationId xmlns:p14="http://schemas.microsoft.com/office/powerpoint/2010/main" val="2583908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592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096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02332"/>
            <a:ext cx="8229600" cy="857250"/>
          </a:xfrm>
        </p:spPr>
        <p:txBody>
          <a:bodyPr/>
          <a:lstStyle/>
          <a:p>
            <a:r>
              <a:rPr lang="nl-NL" dirty="0"/>
              <a:t>Contact information</a:t>
            </a:r>
          </a:p>
        </p:txBody>
      </p:sp>
      <p:sp>
        <p:nvSpPr>
          <p:cNvPr id="12" name="Tijdelijke aanduiding voor inhoud 11"/>
          <p:cNvSpPr>
            <a:spLocks noGrp="1"/>
          </p:cNvSpPr>
          <p:nvPr>
            <p:ph idx="1"/>
          </p:nvPr>
        </p:nvSpPr>
        <p:spPr>
          <a:xfrm>
            <a:off x="539750" y="915988"/>
            <a:ext cx="8229600" cy="3232150"/>
          </a:xfrm>
        </p:spPr>
        <p:txBody>
          <a:bodyPr/>
          <a:lstStyle/>
          <a:p>
            <a:r>
              <a:rPr lang="nl-NL" dirty="0"/>
              <a:t>Dr.ir. Hans Henseler</a:t>
            </a:r>
          </a:p>
          <a:p>
            <a:r>
              <a:rPr lang="nl-NL" dirty="0"/>
              <a:t>henseler.h@hsleiden.nl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E3B4B7D7-FDA6-4E24-995A-2D33E753799B}"/>
              </a:ext>
            </a:extLst>
          </p:cNvPr>
          <p:cNvSpPr>
            <a:spLocks noGrp="1"/>
          </p:cNvSpPr>
          <p:nvPr>
            <p:ph idx="1"/>
          </p:nvPr>
        </p:nvSpPr>
        <p:spPr/>
        <p:txBody>
          <a:bodyPr/>
          <a:lstStyle/>
          <a:p>
            <a:r>
              <a:rPr lang="en-US" dirty="0"/>
              <a:t>SNA is the mapping and measuring of relationships and flows between people, groups, organizations, computers, web sites, and other information/knowledge processing entities. </a:t>
            </a:r>
          </a:p>
          <a:p>
            <a:r>
              <a:rPr lang="en-US" dirty="0"/>
              <a:t>SNA defines a number of centrality measures to objectively evaluate the role of persons in the network (Scott, 1991).</a:t>
            </a:r>
          </a:p>
          <a:p>
            <a:r>
              <a:rPr lang="en-US" dirty="0"/>
              <a:t>The three most popular centrality measures are degree, closeness and betweenness.</a:t>
            </a:r>
          </a:p>
          <a:p>
            <a:pPr marL="0" indent="0">
              <a:buNone/>
            </a:pPr>
            <a:endParaRPr lang="nl-NL" dirty="0"/>
          </a:p>
        </p:txBody>
      </p:sp>
      <p:sp>
        <p:nvSpPr>
          <p:cNvPr id="3" name="Titel 2">
            <a:extLst>
              <a:ext uri="{FF2B5EF4-FFF2-40B4-BE49-F238E27FC236}">
                <a16:creationId xmlns:a16="http://schemas.microsoft.com/office/drawing/2014/main" id="{31E65F29-FC66-4B6D-AD28-59389ED4AE14}"/>
              </a:ext>
            </a:extLst>
          </p:cNvPr>
          <p:cNvSpPr>
            <a:spLocks noGrp="1"/>
          </p:cNvSpPr>
          <p:nvPr>
            <p:ph type="title"/>
          </p:nvPr>
        </p:nvSpPr>
        <p:spPr/>
        <p:txBody>
          <a:bodyPr/>
          <a:lstStyle/>
          <a:p>
            <a:r>
              <a:rPr lang="nl-NL" dirty="0" err="1"/>
              <a:t>Social</a:t>
            </a:r>
            <a:r>
              <a:rPr lang="nl-NL" dirty="0"/>
              <a:t> Network Analysis (SNA) </a:t>
            </a:r>
          </a:p>
        </p:txBody>
      </p:sp>
    </p:spTree>
    <p:extLst>
      <p:ext uri="{BB962C8B-B14F-4D97-AF65-F5344CB8AC3E}">
        <p14:creationId xmlns:p14="http://schemas.microsoft.com/office/powerpoint/2010/main" val="78522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2F17621-86F1-48E1-A477-5035A12C17BE}"/>
              </a:ext>
            </a:extLst>
          </p:cNvPr>
          <p:cNvSpPr>
            <a:spLocks noGrp="1"/>
          </p:cNvSpPr>
          <p:nvPr>
            <p:ph type="title"/>
          </p:nvPr>
        </p:nvSpPr>
        <p:spPr/>
        <p:txBody>
          <a:bodyPr/>
          <a:lstStyle/>
          <a:p>
            <a:r>
              <a:rPr lang="en-US" dirty="0"/>
              <a:t>Degree, closeness and betweenness</a:t>
            </a:r>
            <a:endParaRPr lang="nl-NL" dirty="0"/>
          </a:p>
        </p:txBody>
      </p:sp>
      <p:sp>
        <p:nvSpPr>
          <p:cNvPr id="5" name="Tijdelijke aanduiding voor inhoud 4">
            <a:extLst>
              <a:ext uri="{FF2B5EF4-FFF2-40B4-BE49-F238E27FC236}">
                <a16:creationId xmlns:a16="http://schemas.microsoft.com/office/drawing/2014/main" id="{CE058CF7-5941-4ADB-9464-97130FEC057E}"/>
              </a:ext>
            </a:extLst>
          </p:cNvPr>
          <p:cNvSpPr>
            <a:spLocks noGrp="1"/>
          </p:cNvSpPr>
          <p:nvPr>
            <p:ph sz="half" idx="1"/>
          </p:nvPr>
        </p:nvSpPr>
        <p:spPr/>
        <p:txBody>
          <a:bodyPr/>
          <a:lstStyle/>
          <a:p>
            <a:r>
              <a:rPr lang="en-US"/>
              <a:t>These measures of centrality give objective criteria that can be used to evaluate the structure of the email collection and to determine if certain parts of the collection can be discarded or if the collection is insufficient. </a:t>
            </a:r>
            <a:endParaRPr lang="nl-NL"/>
          </a:p>
        </p:txBody>
      </p:sp>
      <p:pic>
        <p:nvPicPr>
          <p:cNvPr id="12" name="Tijdelijke aanduiding voor inhoud 11">
            <a:extLst>
              <a:ext uri="{FF2B5EF4-FFF2-40B4-BE49-F238E27FC236}">
                <a16:creationId xmlns:a16="http://schemas.microsoft.com/office/drawing/2014/main" id="{6F072FEA-940E-4799-A5A9-E022EDC22308}"/>
              </a:ext>
            </a:extLst>
          </p:cNvPr>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3798849" y="1798332"/>
            <a:ext cx="5067020" cy="2616034"/>
          </a:xfrm>
          <a:prstGeom prst="rect">
            <a:avLst/>
          </a:prstGeom>
        </p:spPr>
      </p:pic>
    </p:spTree>
    <p:extLst>
      <p:ext uri="{BB962C8B-B14F-4D97-AF65-F5344CB8AC3E}">
        <p14:creationId xmlns:p14="http://schemas.microsoft.com/office/powerpoint/2010/main" val="751091461"/>
      </p:ext>
    </p:extLst>
  </p:cSld>
  <p:clrMapOvr>
    <a:masterClrMapping/>
  </p:clrMapOvr>
</p:sld>
</file>

<file path=ppt/theme/theme1.xml><?xml version="1.0" encoding="utf-8"?>
<a:theme xmlns:a="http://schemas.openxmlformats.org/drawingml/2006/main" name="082615-hsleiden-pp-huisstijl-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3082015 HSLeiden PPT template breedbeeld proef 1.potx [Alleen-lezen]" id="{3990B087-836C-4C76-9413-3164469EC531}" vid="{99ADB50F-D14E-4E38-91B9-4E8D2AE64F59}"/>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E944A85B3FC644AE9EFFE44156C501" ma:contentTypeVersion="12" ma:contentTypeDescription="Een nieuw document maken." ma:contentTypeScope="" ma:versionID="70db83929fbd3c7a3365e6181485da89">
  <xsd:schema xmlns:xsd="http://www.w3.org/2001/XMLSchema" xmlns:xs="http://www.w3.org/2001/XMLSchema" xmlns:p="http://schemas.microsoft.com/office/2006/metadata/properties" xmlns:ns2="fe5bd3e4-37eb-4f3b-8be6-5f9e4ba7ffe1" xmlns:ns3="6f4f1059-8fb1-4a7c-91f7-f6e332262f34" targetNamespace="http://schemas.microsoft.com/office/2006/metadata/properties" ma:root="true" ma:fieldsID="39e1064dad567de22a32e27cfcc5f0cb" ns2:_="" ns3:_="">
    <xsd:import namespace="fe5bd3e4-37eb-4f3b-8be6-5f9e4ba7ffe1"/>
    <xsd:import namespace="6f4f1059-8fb1-4a7c-91f7-f6e332262f3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bd3e4-37eb-4f3b-8be6-5f9e4ba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f1059-8fb1-4a7c-91f7-f6e332262f34"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3C8BCB-C598-4C4D-A18B-0FEE0ED7A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5bd3e4-37eb-4f3b-8be6-5f9e4ba7ffe1"/>
    <ds:schemaRef ds:uri="6f4f1059-8fb1-4a7c-91f7-f6e332262f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82029E-660E-4A32-83D1-5D2320A3DD59}">
  <ds:schemaRefs>
    <ds:schemaRef ds:uri="http://purl.org/dc/elements/1.1/"/>
    <ds:schemaRef ds:uri="http://schemas.microsoft.com/office/2006/metadata/properties"/>
    <ds:schemaRef ds:uri="6f4f1059-8fb1-4a7c-91f7-f6e332262f3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5bd3e4-37eb-4f3b-8be6-5f9e4ba7ffe1"/>
    <ds:schemaRef ds:uri="http://www.w3.org/XML/1998/namespace"/>
    <ds:schemaRef ds:uri="http://purl.org/dc/dcmitype/"/>
  </ds:schemaRefs>
</ds:datastoreItem>
</file>

<file path=customXml/itemProps3.xml><?xml version="1.0" encoding="utf-8"?>
<ds:datastoreItem xmlns:ds="http://schemas.openxmlformats.org/officeDocument/2006/customXml" ds:itemID="{DCF7634C-61B8-4E53-818C-B86E03E099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16415</TotalTime>
  <Words>4281</Words>
  <Application>Microsoft Office PowerPoint</Application>
  <PresentationFormat>Diavoorstelling (16:9)</PresentationFormat>
  <Paragraphs>506</Paragraphs>
  <Slides>73</Slides>
  <Notes>19</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73</vt:i4>
      </vt:variant>
    </vt:vector>
  </HeadingPairs>
  <TitlesOfParts>
    <vt:vector size="79" baseType="lpstr">
      <vt:lpstr>ＭＳ Ｐゴシック</vt:lpstr>
      <vt:lpstr>Arial</vt:lpstr>
      <vt:lpstr>Calibri</vt:lpstr>
      <vt:lpstr>Courier New</vt:lpstr>
      <vt:lpstr>Verdana</vt:lpstr>
      <vt:lpstr>082615-hsleiden-pp-huisstijl-presentatie</vt:lpstr>
      <vt:lpstr>Data Analytics and Visualization  for Digital Forensics</vt:lpstr>
      <vt:lpstr>Module 3: Data Analytics and Visualization</vt:lpstr>
      <vt:lpstr>Day 4</vt:lpstr>
      <vt:lpstr>Day 4: Learning Goals</vt:lpstr>
      <vt:lpstr>PowerPoint-presentatie</vt:lpstr>
      <vt:lpstr>analyzing and visualizing emails</vt:lpstr>
      <vt:lpstr>Discovering communication patterns</vt:lpstr>
      <vt:lpstr>Social Network Analysis (SNA) </vt:lpstr>
      <vt:lpstr>Degree, closeness and betweenness</vt:lpstr>
      <vt:lpstr>Degree centrality</vt:lpstr>
      <vt:lpstr>Closeness centrality</vt:lpstr>
      <vt:lpstr>Betweenness centrality</vt:lpstr>
      <vt:lpstr>Eigenvector centrality</vt:lpstr>
      <vt:lpstr>Resolving aliases</vt:lpstr>
      <vt:lpstr>SNA with keyword and time filtering</vt:lpstr>
      <vt:lpstr>Investigating case specific events</vt:lpstr>
      <vt:lpstr>Experiment with the Enron email dataset</vt:lpstr>
      <vt:lpstr>Representing the Enron email dataset</vt:lpstr>
      <vt:lpstr>What are Custodians?</vt:lpstr>
      <vt:lpstr>Email (heat)Map</vt:lpstr>
      <vt:lpstr>Visualisation of the Email map</vt:lpstr>
      <vt:lpstr>Observations from the Email map</vt:lpstr>
      <vt:lpstr>Email map keyword filtering</vt:lpstr>
      <vt:lpstr>Email map after filtering on ”Azurix”</vt:lpstr>
      <vt:lpstr>Email map after filtering on ”Blockbuster”</vt:lpstr>
      <vt:lpstr>Search timeline</vt:lpstr>
      <vt:lpstr>Search timeline with relative hit density</vt:lpstr>
      <vt:lpstr>Search timeline for “Azurix”</vt:lpstr>
      <vt:lpstr>Search timeline for “Blockbuster”</vt:lpstr>
      <vt:lpstr>Search term SNA</vt:lpstr>
      <vt:lpstr>Performing search term SNA for emails</vt:lpstr>
      <vt:lpstr>Construction of VQ and LQ</vt:lpstr>
      <vt:lpstr>Calculating centrality measures</vt:lpstr>
      <vt:lpstr>PowerPoint-presentatie</vt:lpstr>
      <vt:lpstr>PowerPoint-presentatie</vt:lpstr>
      <vt:lpstr>Exercise timings</vt:lpstr>
      <vt:lpstr>PowerPoint-presentatie</vt:lpstr>
      <vt:lpstr>PowerPoint-presentatie</vt:lpstr>
      <vt:lpstr>Full-text search in E-Discovery</vt:lpstr>
      <vt:lpstr>Processing, Review &amp; Analysis</vt:lpstr>
      <vt:lpstr>About Digital Experts and Investigators</vt:lpstr>
      <vt:lpstr>Paris Hilton?</vt:lpstr>
      <vt:lpstr>The problem in investigations</vt:lpstr>
      <vt:lpstr>Recall and Precision</vt:lpstr>
      <vt:lpstr>Ideal situation</vt:lpstr>
      <vt:lpstr>Worst case</vt:lpstr>
      <vt:lpstr>Great precision but poor recall</vt:lpstr>
      <vt:lpstr>Retrieve all A but with poor precision</vt:lpstr>
      <vt:lpstr>Accuracy and F-Measure</vt:lpstr>
      <vt:lpstr>Accuracy vs F-Measure</vt:lpstr>
      <vt:lpstr>Searching in unstructured data</vt:lpstr>
      <vt:lpstr>Recall &amp; Precision</vt:lpstr>
      <vt:lpstr>Search strategy</vt:lpstr>
      <vt:lpstr>Search strategy</vt:lpstr>
      <vt:lpstr>Increase recall: OR, Wild Cards and Fuzzy</vt:lpstr>
      <vt:lpstr>Fuzzy and Levenshtein distance</vt:lpstr>
      <vt:lpstr>Search strategy</vt:lpstr>
      <vt:lpstr>Increase precision: AND and NOT</vt:lpstr>
      <vt:lpstr>Increase precision: Phrase and Proximity</vt:lpstr>
      <vt:lpstr>Increase precision using meta data</vt:lpstr>
      <vt:lpstr>Increase precision with meta data (2)</vt:lpstr>
      <vt:lpstr>Search strategy</vt:lpstr>
      <vt:lpstr>Dealing with low precision</vt:lpstr>
      <vt:lpstr>Keywords in context and drill down</vt:lpstr>
      <vt:lpstr>Email threading</vt:lpstr>
      <vt:lpstr>Browsing quick through results</vt:lpstr>
      <vt:lpstr>Day 4: What have you learned?</vt:lpstr>
      <vt:lpstr>PowerPoint-presentatie</vt:lpstr>
      <vt:lpstr>PowerPoint-presentatie</vt:lpstr>
      <vt:lpstr>Student projects schedule: part 2/2</vt:lpstr>
      <vt:lpstr>PowerPoint-presentatie</vt:lpstr>
      <vt:lpstr>PowerPoint-presentatie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Nationaal Cyber Testcenter</dc:title>
  <dc:creator>Hans Henseler</dc:creator>
  <cp:lastModifiedBy>HANHE</cp:lastModifiedBy>
  <cp:revision>145</cp:revision>
  <cp:lastPrinted>2017-06-30T07:43:30Z</cp:lastPrinted>
  <dcterms:created xsi:type="dcterms:W3CDTF">2017-02-20T07:14:55Z</dcterms:created>
  <dcterms:modified xsi:type="dcterms:W3CDTF">2024-08-21T12:50:13Z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0x010100FAE944A85B3FC644AE9EFFE44156C501</vt:lpwstr>
  </property>
</Properties>
</file>